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6"/>
  </p:notesMasterIdLst>
  <p:sldIdLst>
    <p:sldId id="393" r:id="rId2"/>
    <p:sldId id="305" r:id="rId3"/>
    <p:sldId id="407" r:id="rId4"/>
    <p:sldId id="408" r:id="rId5"/>
    <p:sldId id="377" r:id="rId6"/>
    <p:sldId id="303" r:id="rId7"/>
    <p:sldId id="307" r:id="rId8"/>
    <p:sldId id="325" r:id="rId9"/>
    <p:sldId id="337" r:id="rId10"/>
    <p:sldId id="293" r:id="rId11"/>
    <p:sldId id="399" r:id="rId12"/>
    <p:sldId id="400" r:id="rId13"/>
    <p:sldId id="401" r:id="rId14"/>
    <p:sldId id="402" r:id="rId15"/>
    <p:sldId id="283" r:id="rId16"/>
    <p:sldId id="294" r:id="rId17"/>
    <p:sldId id="326" r:id="rId18"/>
    <p:sldId id="327" r:id="rId19"/>
    <p:sldId id="328" r:id="rId20"/>
    <p:sldId id="331" r:id="rId21"/>
    <p:sldId id="329" r:id="rId22"/>
    <p:sldId id="330" r:id="rId23"/>
    <p:sldId id="333" r:id="rId24"/>
    <p:sldId id="379" r:id="rId25"/>
    <p:sldId id="403" r:id="rId26"/>
    <p:sldId id="334" r:id="rId27"/>
    <p:sldId id="335" r:id="rId28"/>
    <p:sldId id="336" r:id="rId29"/>
    <p:sldId id="302" r:id="rId30"/>
    <p:sldId id="311" r:id="rId31"/>
    <p:sldId id="340" r:id="rId32"/>
    <p:sldId id="339" r:id="rId33"/>
    <p:sldId id="404" r:id="rId34"/>
    <p:sldId id="297" r:id="rId35"/>
    <p:sldId id="341" r:id="rId36"/>
    <p:sldId id="342" r:id="rId37"/>
    <p:sldId id="386" r:id="rId38"/>
    <p:sldId id="298" r:id="rId39"/>
    <p:sldId id="299" r:id="rId40"/>
    <p:sldId id="343" r:id="rId41"/>
    <p:sldId id="344" r:id="rId42"/>
    <p:sldId id="301" r:id="rId43"/>
    <p:sldId id="315" r:id="rId44"/>
    <p:sldId id="345" r:id="rId45"/>
    <p:sldId id="346" r:id="rId46"/>
    <p:sldId id="347" r:id="rId47"/>
    <p:sldId id="356" r:id="rId48"/>
    <p:sldId id="387" r:id="rId49"/>
    <p:sldId id="351" r:id="rId50"/>
    <p:sldId id="352" r:id="rId51"/>
    <p:sldId id="319" r:id="rId52"/>
    <p:sldId id="317" r:id="rId53"/>
    <p:sldId id="353" r:id="rId54"/>
    <p:sldId id="354" r:id="rId55"/>
    <p:sldId id="355" r:id="rId56"/>
    <p:sldId id="357" r:id="rId57"/>
    <p:sldId id="388" r:id="rId58"/>
    <p:sldId id="358" r:id="rId59"/>
    <p:sldId id="290" r:id="rId60"/>
    <p:sldId id="320" r:id="rId61"/>
    <p:sldId id="374" r:id="rId62"/>
    <p:sldId id="360" r:id="rId63"/>
    <p:sldId id="361" r:id="rId64"/>
    <p:sldId id="390" r:id="rId65"/>
    <p:sldId id="372" r:id="rId66"/>
    <p:sldId id="373" r:id="rId67"/>
    <p:sldId id="362" r:id="rId68"/>
    <p:sldId id="364" r:id="rId69"/>
    <p:sldId id="365" r:id="rId70"/>
    <p:sldId id="370" r:id="rId71"/>
    <p:sldId id="371" r:id="rId72"/>
    <p:sldId id="385" r:id="rId73"/>
    <p:sldId id="375" r:id="rId74"/>
    <p:sldId id="396" r:id="rId75"/>
    <p:sldId id="397" r:id="rId76"/>
    <p:sldId id="398" r:id="rId77"/>
    <p:sldId id="395" r:id="rId78"/>
    <p:sldId id="392" r:id="rId79"/>
    <p:sldId id="391" r:id="rId80"/>
    <p:sldId id="322" r:id="rId81"/>
    <p:sldId id="381" r:id="rId82"/>
    <p:sldId id="382" r:id="rId83"/>
    <p:sldId id="384" r:id="rId84"/>
    <p:sldId id="383" r:id="rId8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Flow" id="{4A37992F-F261-844C-AD8B-FF43D7C6D28F}">
          <p14:sldIdLst>
            <p14:sldId id="393"/>
            <p14:sldId id="305"/>
            <p14:sldId id="407"/>
            <p14:sldId id="408"/>
            <p14:sldId id="377"/>
          </p14:sldIdLst>
        </p14:section>
        <p14:section name="Week 1 - introduce approvals" id="{BC86D479-B598-DE4E-9F6C-C7C762EE65D7}">
          <p14:sldIdLst>
            <p14:sldId id="303"/>
            <p14:sldId id="307"/>
            <p14:sldId id="325"/>
            <p14:sldId id="337"/>
            <p14:sldId id="293"/>
            <p14:sldId id="399"/>
            <p14:sldId id="400"/>
            <p14:sldId id="401"/>
            <p14:sldId id="402"/>
            <p14:sldId id="283"/>
            <p14:sldId id="294"/>
            <p14:sldId id="326"/>
            <p14:sldId id="327"/>
            <p14:sldId id="328"/>
            <p14:sldId id="331"/>
            <p14:sldId id="329"/>
            <p14:sldId id="330"/>
            <p14:sldId id="333"/>
            <p14:sldId id="379"/>
            <p14:sldId id="403"/>
            <p14:sldId id="334"/>
            <p14:sldId id="335"/>
            <p14:sldId id="336"/>
          </p14:sldIdLst>
        </p14:section>
        <p14:section name="Week 2 - printing json" id="{22A19609-F826-134C-AEAA-462785982D91}">
          <p14:sldIdLst>
            <p14:sldId id="302"/>
            <p14:sldId id="311"/>
            <p14:sldId id="340"/>
            <p14:sldId id="339"/>
            <p14:sldId id="404"/>
            <p14:sldId id="297"/>
            <p14:sldId id="341"/>
            <p14:sldId id="342"/>
            <p14:sldId id="386"/>
            <p14:sldId id="298"/>
            <p14:sldId id="299"/>
            <p14:sldId id="343"/>
            <p14:sldId id="344"/>
          </p14:sldIdLst>
        </p14:section>
        <p14:section name="Week 3 - inline approvals" id="{D7101C72-E8E0-AA41-9D4D-EACB3EADE5D6}">
          <p14:sldIdLst>
            <p14:sldId id="301"/>
            <p14:sldId id="315"/>
            <p14:sldId id="345"/>
            <p14:sldId id="346"/>
            <p14:sldId id="347"/>
            <p14:sldId id="356"/>
            <p14:sldId id="387"/>
            <p14:sldId id="351"/>
            <p14:sldId id="352"/>
          </p14:sldIdLst>
        </p14:section>
        <p14:section name="Week 4 - verify all" id="{6A53FA91-FED3-804F-AA4D-0F8274D322C2}">
          <p14:sldIdLst>
            <p14:sldId id="319"/>
            <p14:sldId id="317"/>
            <p14:sldId id="353"/>
            <p14:sldId id="354"/>
            <p14:sldId id="355"/>
            <p14:sldId id="357"/>
            <p14:sldId id="388"/>
            <p14:sldId id="358"/>
          </p14:sldIdLst>
        </p14:section>
        <p14:section name="Week 5 - stateful conversations" id="{F7654C75-94ED-B94A-B300-3D40ECEFE30C}">
          <p14:sldIdLst>
            <p14:sldId id="290"/>
            <p14:sldId id="320"/>
            <p14:sldId id="374"/>
            <p14:sldId id="360"/>
            <p14:sldId id="361"/>
            <p14:sldId id="390"/>
            <p14:sldId id="372"/>
            <p14:sldId id="373"/>
            <p14:sldId id="362"/>
          </p14:sldIdLst>
        </p14:section>
        <p14:section name="Week 6 - markdown" id="{47830E9D-2352-FA4E-ACEA-54C1DA15F66A}">
          <p14:sldIdLst>
            <p14:sldId id="364"/>
            <p14:sldId id="365"/>
            <p14:sldId id="370"/>
            <p14:sldId id="371"/>
          </p14:sldIdLst>
        </p14:section>
        <p14:section name="Recap" id="{6A6D2E8C-8918-9E42-9744-016AA1475ADF}">
          <p14:sldIdLst>
            <p14:sldId id="385"/>
            <p14:sldId id="375"/>
            <p14:sldId id="396"/>
            <p14:sldId id="397"/>
            <p14:sldId id="398"/>
            <p14:sldId id="395"/>
            <p14:sldId id="392"/>
            <p14:sldId id="391"/>
          </p14:sldIdLst>
        </p14:section>
        <p14:section name="Pieces" id="{C3091EF0-030F-194B-9EC4-CD645468CA88}">
          <p14:sldIdLst>
            <p14:sldId id="322"/>
            <p14:sldId id="381"/>
            <p14:sldId id="382"/>
            <p14:sldId id="384"/>
            <p14:sldId id="383"/>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3C3349F8-DC01-FE7D-F7CD-AC66C053D11B}" name="Kesseler, Lada" initials="LK" userId="S::LADA.KESSELER1@T-MOBILE.COM::562dffe2-bbd3-4c93-8d98-a417671b7e15"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00"/>
    <a:srgbClr val="D9D9D9"/>
    <a:srgbClr val="7F7F7F"/>
    <a:srgbClr val="F9FFFD"/>
    <a:srgbClr val="00203B"/>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658"/>
    <p:restoredTop sz="79628"/>
  </p:normalViewPr>
  <p:slideViewPr>
    <p:cSldViewPr snapToGrid="0">
      <p:cViewPr varScale="1">
        <p:scale>
          <a:sx n="153" d="100"/>
          <a:sy n="153" d="100"/>
        </p:scale>
        <p:origin x="7192" y="472"/>
      </p:cViewPr>
      <p:guideLst>
        <p:guide orient="horz" pos="2160"/>
        <p:guide pos="3840"/>
      </p:guideLst>
    </p:cSldViewPr>
  </p:slideViewPr>
  <p:outlineViewPr>
    <p:cViewPr>
      <p:scale>
        <a:sx n="33" d="100"/>
        <a:sy n="33" d="100"/>
      </p:scale>
      <p:origin x="0" y="0"/>
    </p:cViewPr>
    <p:sldLst>
      <p:sld r:id="rId1" collapse="1"/>
    </p:sldLst>
  </p:outlin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tableStyles" Target="tableStyles.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viewProps" Target="viewProps.xml"/><Relationship Id="rId91" Type="http://schemas.microsoft.com/office/2018/10/relationships/authors" Targe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_rels/viewProps.xml.rels><?xml version="1.0" encoding="UTF-8" standalone="yes"?>
<Relationships xmlns="http://schemas.openxmlformats.org/package/2006/relationships"><Relationship Id="rId1"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5701875-5BC7-1E49-AF4C-96F7D9E7474C}" type="datetimeFigureOut">
              <a:rPr lang="en-US" smtClean="0"/>
              <a:t>5/21/25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C5BBC2B-72B0-2542-8213-717906F3F32B}" type="slidenum">
              <a:rPr lang="en-US" smtClean="0"/>
              <a:t>‹#›</a:t>
            </a:fld>
            <a:endParaRPr lang="en-US"/>
          </a:p>
        </p:txBody>
      </p:sp>
    </p:spTree>
    <p:extLst>
      <p:ext uri="{BB962C8B-B14F-4D97-AF65-F5344CB8AC3E}">
        <p14:creationId xmlns:p14="http://schemas.microsoft.com/office/powerpoint/2010/main" val="27441280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1</a:t>
            </a:fld>
            <a:endParaRPr lang="en-US"/>
          </a:p>
        </p:txBody>
      </p:sp>
    </p:spTree>
    <p:extLst>
      <p:ext uri="{BB962C8B-B14F-4D97-AF65-F5344CB8AC3E}">
        <p14:creationId xmlns:p14="http://schemas.microsoft.com/office/powerpoint/2010/main" val="37929680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AutoNum type="arabicPeriod"/>
            </a:pPr>
            <a:r>
              <a:rPr lang="en-US"/>
              <a:t>Pay attention to the testing circle</a:t>
            </a:r>
          </a:p>
          <a:p>
            <a:pPr marL="342900" indent="-342900">
              <a:buAutoNum type="arabicPeriod"/>
            </a:pPr>
            <a:r>
              <a:rPr lang="en-US"/>
              <a:t>Create convenience functions to hide unnecessary details</a:t>
            </a:r>
          </a:p>
          <a:p>
            <a:pPr marL="342900" indent="-342900">
              <a:buAutoNum type="arabicPeriod"/>
            </a:pPr>
            <a:endParaRPr lang="en-US"/>
          </a:p>
          <a:p>
            <a:pPr marL="342900" indent="-342900">
              <a:buAutoNum type="arabicPeriod"/>
            </a:pPr>
            <a:endParaRPr lang="en-US"/>
          </a:p>
          <a:p>
            <a:endParaRPr lang="en-US"/>
          </a:p>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36</a:t>
            </a:fld>
            <a:endParaRPr lang="en-US"/>
          </a:p>
        </p:txBody>
      </p:sp>
    </p:spTree>
    <p:extLst>
      <p:ext uri="{BB962C8B-B14F-4D97-AF65-F5344CB8AC3E}">
        <p14:creationId xmlns:p14="http://schemas.microsoft.com/office/powerpoint/2010/main" val="11678926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A5C0EB-ACAC-22F1-3B64-286CCA2C74C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2498702-9A49-90C9-AB6B-3562CD4C4B0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930946F-FD41-7ACD-8B30-CDF3AAE9DF8F}"/>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3107D6D9-6334-093E-013B-F44D44816DFC}"/>
              </a:ext>
            </a:extLst>
          </p:cNvPr>
          <p:cNvSpPr>
            <a:spLocks noGrp="1"/>
          </p:cNvSpPr>
          <p:nvPr>
            <p:ph type="sldNum" sz="quarter" idx="5"/>
          </p:nvPr>
        </p:nvSpPr>
        <p:spPr/>
        <p:txBody>
          <a:bodyPr/>
          <a:lstStyle/>
          <a:p>
            <a:fld id="{FC5BBC2B-72B0-2542-8213-717906F3F32B}" type="slidenum">
              <a:rPr lang="en-US" smtClean="0"/>
              <a:t>40</a:t>
            </a:fld>
            <a:endParaRPr lang="en-US"/>
          </a:p>
        </p:txBody>
      </p:sp>
    </p:spTree>
    <p:extLst>
      <p:ext uri="{BB962C8B-B14F-4D97-AF65-F5344CB8AC3E}">
        <p14:creationId xmlns:p14="http://schemas.microsoft.com/office/powerpoint/2010/main" val="32709240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AutoNum type="arabicPeriod"/>
            </a:pPr>
            <a:r>
              <a:rPr lang="en-US"/>
              <a:t>Pay attention to the testing circle</a:t>
            </a:r>
          </a:p>
          <a:p>
            <a:pPr marL="342900" indent="-342900">
              <a:buAutoNum type="arabicPeriod"/>
            </a:pPr>
            <a:r>
              <a:rPr lang="en-US"/>
              <a:t>Create convenience functions to hide unnecessary details</a:t>
            </a:r>
          </a:p>
          <a:p>
            <a:pPr marL="342900" indent="-342900">
              <a:buAutoNum type="arabicPeriod"/>
            </a:pPr>
            <a:endParaRPr lang="en-US"/>
          </a:p>
          <a:p>
            <a:pPr marL="342900" indent="-342900">
              <a:buAutoNum type="arabicPeriod"/>
            </a:pPr>
            <a:endParaRPr lang="en-US"/>
          </a:p>
          <a:p>
            <a:endParaRPr lang="en-US"/>
          </a:p>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41</a:t>
            </a:fld>
            <a:endParaRPr lang="en-US"/>
          </a:p>
        </p:txBody>
      </p:sp>
    </p:spTree>
    <p:extLst>
      <p:ext uri="{BB962C8B-B14F-4D97-AF65-F5344CB8AC3E}">
        <p14:creationId xmlns:p14="http://schemas.microsoft.com/office/powerpoint/2010/main" val="23928493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46</a:t>
            </a:fld>
            <a:endParaRPr lang="en-US"/>
          </a:p>
        </p:txBody>
      </p:sp>
    </p:spTree>
    <p:extLst>
      <p:ext uri="{BB962C8B-B14F-4D97-AF65-F5344CB8AC3E}">
        <p14:creationId xmlns:p14="http://schemas.microsoft.com/office/powerpoint/2010/main" val="31048078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AutoNum type="arabicPeriod"/>
            </a:pPr>
            <a:r>
              <a:rPr lang="en-US"/>
              <a:t>Pay attention to the testing circle</a:t>
            </a:r>
          </a:p>
          <a:p>
            <a:pPr marL="342900" indent="-342900">
              <a:buAutoNum type="arabicPeriod"/>
            </a:pPr>
            <a:r>
              <a:rPr lang="en-US"/>
              <a:t>Create convenience functions to hide unnecessary details</a:t>
            </a:r>
          </a:p>
          <a:p>
            <a:pPr marL="342900" indent="-342900">
              <a:buAutoNum type="arabicPeriod"/>
            </a:pPr>
            <a:endParaRPr lang="en-US"/>
          </a:p>
          <a:p>
            <a:pPr marL="342900" indent="-342900">
              <a:buAutoNum type="arabicPeriod"/>
            </a:pPr>
            <a:endParaRPr lang="en-US"/>
          </a:p>
          <a:p>
            <a:endParaRPr lang="en-US"/>
          </a:p>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47</a:t>
            </a:fld>
            <a:endParaRPr lang="en-US"/>
          </a:p>
        </p:txBody>
      </p:sp>
    </p:spTree>
    <p:extLst>
      <p:ext uri="{BB962C8B-B14F-4D97-AF65-F5344CB8AC3E}">
        <p14:creationId xmlns:p14="http://schemas.microsoft.com/office/powerpoint/2010/main" val="17517755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AutoNum type="arabicPeriod"/>
            </a:pPr>
            <a:r>
              <a:rPr lang="en-US"/>
              <a:t>Pay attention to the testing circle</a:t>
            </a:r>
          </a:p>
          <a:p>
            <a:pPr marL="342900" indent="-342900">
              <a:buAutoNum type="arabicPeriod"/>
            </a:pPr>
            <a:r>
              <a:rPr lang="en-US"/>
              <a:t>Create convenience functions to hide unnecessary details</a:t>
            </a:r>
          </a:p>
          <a:p>
            <a:pPr marL="342900" indent="-342900">
              <a:buAutoNum type="arabicPeriod"/>
            </a:pPr>
            <a:endParaRPr lang="en-US"/>
          </a:p>
          <a:p>
            <a:pPr marL="342900" indent="-342900">
              <a:buAutoNum type="arabicPeriod"/>
            </a:pPr>
            <a:endParaRPr lang="en-US"/>
          </a:p>
          <a:p>
            <a:endParaRPr lang="en-US"/>
          </a:p>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50</a:t>
            </a:fld>
            <a:endParaRPr lang="en-US"/>
          </a:p>
        </p:txBody>
      </p:sp>
    </p:spTree>
    <p:extLst>
      <p:ext uri="{BB962C8B-B14F-4D97-AF65-F5344CB8AC3E}">
        <p14:creationId xmlns:p14="http://schemas.microsoft.com/office/powerpoint/2010/main" val="40199723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Hey Llewellyn, look what I did</a:t>
            </a:r>
          </a:p>
        </p:txBody>
      </p:sp>
      <p:sp>
        <p:nvSpPr>
          <p:cNvPr id="4" name="Slide Number Placeholder 3"/>
          <p:cNvSpPr>
            <a:spLocks noGrp="1"/>
          </p:cNvSpPr>
          <p:nvPr>
            <p:ph type="sldNum" sz="quarter" idx="5"/>
          </p:nvPr>
        </p:nvSpPr>
        <p:spPr/>
        <p:txBody>
          <a:bodyPr/>
          <a:lstStyle/>
          <a:p>
            <a:fld id="{FC5BBC2B-72B0-2542-8213-717906F3F32B}" type="slidenum">
              <a:rPr lang="en-US" smtClean="0"/>
              <a:t>52</a:t>
            </a:fld>
            <a:endParaRPr lang="en-US"/>
          </a:p>
        </p:txBody>
      </p:sp>
    </p:spTree>
    <p:extLst>
      <p:ext uri="{BB962C8B-B14F-4D97-AF65-F5344CB8AC3E}">
        <p14:creationId xmlns:p14="http://schemas.microsoft.com/office/powerpoint/2010/main" val="24947980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AutoNum type="arabicPeriod"/>
            </a:pPr>
            <a:r>
              <a:rPr lang="en-US"/>
              <a:t>Pay attention to the testing circle</a:t>
            </a:r>
          </a:p>
          <a:p>
            <a:pPr marL="342900" indent="-342900">
              <a:buAutoNum type="arabicPeriod"/>
            </a:pPr>
            <a:r>
              <a:rPr lang="en-US"/>
              <a:t>Create convenience functions to hide unnecessary details</a:t>
            </a:r>
          </a:p>
          <a:p>
            <a:pPr marL="342900" indent="-342900">
              <a:buAutoNum type="arabicPeriod"/>
            </a:pPr>
            <a:endParaRPr lang="en-US"/>
          </a:p>
          <a:p>
            <a:pPr marL="342900" indent="-342900">
              <a:buAutoNum type="arabicPeriod"/>
            </a:pPr>
            <a:endParaRPr lang="en-US"/>
          </a:p>
          <a:p>
            <a:endParaRPr lang="en-US"/>
          </a:p>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56</a:t>
            </a:fld>
            <a:endParaRPr lang="en-US"/>
          </a:p>
        </p:txBody>
      </p:sp>
    </p:spTree>
    <p:extLst>
      <p:ext uri="{BB962C8B-B14F-4D97-AF65-F5344CB8AC3E}">
        <p14:creationId xmlns:p14="http://schemas.microsoft.com/office/powerpoint/2010/main" val="7340741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AutoNum type="arabicPeriod"/>
            </a:pPr>
            <a:r>
              <a:rPr lang="en-US"/>
              <a:t>Pay attention to the testing circle</a:t>
            </a:r>
          </a:p>
          <a:p>
            <a:pPr marL="342900" indent="-342900">
              <a:buAutoNum type="arabicPeriod"/>
            </a:pPr>
            <a:r>
              <a:rPr lang="en-US"/>
              <a:t>Create convenience functions to hide unnecessary details</a:t>
            </a:r>
          </a:p>
          <a:p>
            <a:pPr marL="342900" indent="-342900">
              <a:buAutoNum type="arabicPeriod"/>
            </a:pPr>
            <a:endParaRPr lang="en-US"/>
          </a:p>
          <a:p>
            <a:pPr marL="342900" indent="-342900">
              <a:buAutoNum type="arabicPeriod"/>
            </a:pPr>
            <a:endParaRPr lang="en-US"/>
          </a:p>
          <a:p>
            <a:endParaRPr lang="en-US"/>
          </a:p>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58</a:t>
            </a:fld>
            <a:endParaRPr lang="en-US"/>
          </a:p>
        </p:txBody>
      </p:sp>
    </p:spTree>
    <p:extLst>
      <p:ext uri="{BB962C8B-B14F-4D97-AF65-F5344CB8AC3E}">
        <p14:creationId xmlns:p14="http://schemas.microsoft.com/office/powerpoint/2010/main" val="10851023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3963CA-7CF1-3E2B-559C-B879DC655A8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45C05E8-FC4A-E81F-F10F-919346267D8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5754B36-F185-8AC4-E5FD-6F00658AF922}"/>
              </a:ext>
            </a:extLst>
          </p:cNvPr>
          <p:cNvSpPr>
            <a:spLocks noGrp="1"/>
          </p:cNvSpPr>
          <p:nvPr>
            <p:ph type="body" idx="1"/>
          </p:nvPr>
        </p:nvSpPr>
        <p:spPr/>
        <p:txBody>
          <a:bodyPr/>
          <a:lstStyle/>
          <a:p>
            <a:r>
              <a:rPr lang="en-US"/>
              <a:t>1. convert to MultipleConversations (many of one)</a:t>
            </a:r>
          </a:p>
          <a:p>
            <a:r>
              <a:rPr lang="en-US"/>
              <a:t>2. add DSL (thenConversations)</a:t>
            </a:r>
          </a:p>
          <a:p>
            <a:r>
              <a:rPr lang="en-US"/>
              <a:t>3. move test1</a:t>
            </a:r>
          </a:p>
          <a:p>
            <a:r>
              <a:rPr lang="en-US"/>
              <a:t>4. move test2</a:t>
            </a:r>
          </a:p>
        </p:txBody>
      </p:sp>
      <p:sp>
        <p:nvSpPr>
          <p:cNvPr id="4" name="Slide Number Placeholder 3">
            <a:extLst>
              <a:ext uri="{FF2B5EF4-FFF2-40B4-BE49-F238E27FC236}">
                <a16:creationId xmlns:a16="http://schemas.microsoft.com/office/drawing/2014/main" id="{5AB457B8-776C-434C-222A-5BF90913BB31}"/>
              </a:ext>
            </a:extLst>
          </p:cNvPr>
          <p:cNvSpPr>
            <a:spLocks noGrp="1"/>
          </p:cNvSpPr>
          <p:nvPr>
            <p:ph type="sldNum" sz="quarter" idx="5"/>
          </p:nvPr>
        </p:nvSpPr>
        <p:spPr/>
        <p:txBody>
          <a:bodyPr/>
          <a:lstStyle/>
          <a:p>
            <a:fld id="{FC5BBC2B-72B0-2542-8213-717906F3F32B}" type="slidenum">
              <a:rPr lang="en-US" smtClean="0"/>
              <a:t>60</a:t>
            </a:fld>
            <a:endParaRPr lang="en-US"/>
          </a:p>
        </p:txBody>
      </p:sp>
    </p:spTree>
    <p:extLst>
      <p:ext uri="{BB962C8B-B14F-4D97-AF65-F5344CB8AC3E}">
        <p14:creationId xmlns:p14="http://schemas.microsoft.com/office/powerpoint/2010/main" val="24968311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github.com</a:t>
            </a:r>
            <a:r>
              <a:rPr lang="en-US" dirty="0"/>
              <a:t>/</a:t>
            </a:r>
            <a:r>
              <a:rPr lang="en-US" dirty="0" err="1"/>
              <a:t>isidore</a:t>
            </a:r>
            <a:r>
              <a:rPr lang="en-US" dirty="0"/>
              <a:t>/Talks/blob/master/</a:t>
            </a:r>
            <a:r>
              <a:rPr lang="en-US" dirty="0" err="1"/>
              <a:t>BetterTestingWithApprovals.md</a:t>
            </a:r>
            <a:endParaRPr lang="en-US" dirty="0"/>
          </a:p>
        </p:txBody>
      </p:sp>
      <p:sp>
        <p:nvSpPr>
          <p:cNvPr id="4" name="Slide Number Placeholder 3"/>
          <p:cNvSpPr>
            <a:spLocks noGrp="1"/>
          </p:cNvSpPr>
          <p:nvPr>
            <p:ph type="sldNum" sz="quarter" idx="5"/>
          </p:nvPr>
        </p:nvSpPr>
        <p:spPr/>
        <p:txBody>
          <a:bodyPr/>
          <a:lstStyle/>
          <a:p>
            <a:fld id="{FC5BBC2B-72B0-2542-8213-717906F3F32B}" type="slidenum">
              <a:rPr lang="en-US" smtClean="0"/>
              <a:t>2</a:t>
            </a:fld>
            <a:endParaRPr lang="en-US"/>
          </a:p>
        </p:txBody>
      </p:sp>
    </p:spTree>
    <p:extLst>
      <p:ext uri="{BB962C8B-B14F-4D97-AF65-F5344CB8AC3E}">
        <p14:creationId xmlns:p14="http://schemas.microsoft.com/office/powerpoint/2010/main" val="11628405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AutoNum type="arabicPeriod"/>
            </a:pPr>
            <a:r>
              <a:rPr lang="en-US"/>
              <a:t>Pay attention to the testing circle</a:t>
            </a:r>
          </a:p>
          <a:p>
            <a:pPr marL="342900" indent="-342900">
              <a:buAutoNum type="arabicPeriod"/>
            </a:pPr>
            <a:r>
              <a:rPr lang="en-US"/>
              <a:t>Create convenience functions to hide unnecessary details</a:t>
            </a:r>
          </a:p>
          <a:p>
            <a:pPr marL="342900" indent="-342900">
              <a:buAutoNum type="arabicPeriod"/>
            </a:pPr>
            <a:endParaRPr lang="en-US"/>
          </a:p>
          <a:p>
            <a:pPr marL="342900" indent="-342900">
              <a:buAutoNum type="arabicPeriod"/>
            </a:pPr>
            <a:endParaRPr lang="en-US"/>
          </a:p>
          <a:p>
            <a:endParaRPr lang="en-US"/>
          </a:p>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63</a:t>
            </a:fld>
            <a:endParaRPr lang="en-US"/>
          </a:p>
        </p:txBody>
      </p:sp>
    </p:spTree>
    <p:extLst>
      <p:ext uri="{BB962C8B-B14F-4D97-AF65-F5344CB8AC3E}">
        <p14:creationId xmlns:p14="http://schemas.microsoft.com/office/powerpoint/2010/main" val="33079518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a:t>Invest in APIs that make it easier to express test scenarios</a:t>
            </a:r>
          </a:p>
        </p:txBody>
      </p:sp>
      <p:sp>
        <p:nvSpPr>
          <p:cNvPr id="4" name="Slide Number Placeholder 3"/>
          <p:cNvSpPr>
            <a:spLocks noGrp="1"/>
          </p:cNvSpPr>
          <p:nvPr>
            <p:ph type="sldNum" sz="quarter" idx="5"/>
          </p:nvPr>
        </p:nvSpPr>
        <p:spPr/>
        <p:txBody>
          <a:bodyPr/>
          <a:lstStyle/>
          <a:p>
            <a:fld id="{FC5BBC2B-72B0-2542-8213-717906F3F32B}" type="slidenum">
              <a:rPr lang="en-US" smtClean="0"/>
              <a:t>67</a:t>
            </a:fld>
            <a:endParaRPr lang="en-US"/>
          </a:p>
        </p:txBody>
      </p:sp>
    </p:spTree>
    <p:extLst>
      <p:ext uri="{BB962C8B-B14F-4D97-AF65-F5344CB8AC3E}">
        <p14:creationId xmlns:p14="http://schemas.microsoft.com/office/powerpoint/2010/main" val="37618998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3963CA-7CF1-3E2B-559C-B879DC655A8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45C05E8-FC4A-E81F-F10F-919346267D8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5754B36-F185-8AC4-E5FD-6F00658AF922}"/>
              </a:ext>
            </a:extLst>
          </p:cNvPr>
          <p:cNvSpPr>
            <a:spLocks noGrp="1"/>
          </p:cNvSpPr>
          <p:nvPr>
            <p:ph type="body" idx="1"/>
          </p:nvPr>
        </p:nvSpPr>
        <p:spPr/>
        <p:txBody>
          <a:bodyPr/>
          <a:lstStyle/>
          <a:p>
            <a:r>
              <a:rPr lang="en-US"/>
              <a:t>Hey Llewellyn, look what I did</a:t>
            </a:r>
          </a:p>
        </p:txBody>
      </p:sp>
      <p:sp>
        <p:nvSpPr>
          <p:cNvPr id="4" name="Slide Number Placeholder 3">
            <a:extLst>
              <a:ext uri="{FF2B5EF4-FFF2-40B4-BE49-F238E27FC236}">
                <a16:creationId xmlns:a16="http://schemas.microsoft.com/office/drawing/2014/main" id="{5AB457B8-776C-434C-222A-5BF90913BB31}"/>
              </a:ext>
            </a:extLst>
          </p:cNvPr>
          <p:cNvSpPr>
            <a:spLocks noGrp="1"/>
          </p:cNvSpPr>
          <p:nvPr>
            <p:ph type="sldNum" sz="quarter" idx="5"/>
          </p:nvPr>
        </p:nvSpPr>
        <p:spPr/>
        <p:txBody>
          <a:bodyPr/>
          <a:lstStyle/>
          <a:p>
            <a:fld id="{FC5BBC2B-72B0-2542-8213-717906F3F32B}" type="slidenum">
              <a:rPr lang="en-US" smtClean="0"/>
              <a:t>69</a:t>
            </a:fld>
            <a:endParaRPr lang="en-US"/>
          </a:p>
        </p:txBody>
      </p:sp>
    </p:spTree>
    <p:extLst>
      <p:ext uri="{BB962C8B-B14F-4D97-AF65-F5344CB8AC3E}">
        <p14:creationId xmlns:p14="http://schemas.microsoft.com/office/powerpoint/2010/main" val="42128479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stakeholders</a:t>
            </a:r>
          </a:p>
        </p:txBody>
      </p:sp>
      <p:sp>
        <p:nvSpPr>
          <p:cNvPr id="4" name="Slide Number Placeholder 3"/>
          <p:cNvSpPr>
            <a:spLocks noGrp="1"/>
          </p:cNvSpPr>
          <p:nvPr>
            <p:ph type="sldNum" sz="quarter" idx="5"/>
          </p:nvPr>
        </p:nvSpPr>
        <p:spPr/>
        <p:txBody>
          <a:bodyPr/>
          <a:lstStyle/>
          <a:p>
            <a:fld id="{FC5BBC2B-72B0-2542-8213-717906F3F32B}" type="slidenum">
              <a:rPr lang="en-US" smtClean="0"/>
              <a:t>71</a:t>
            </a:fld>
            <a:endParaRPr lang="en-US"/>
          </a:p>
        </p:txBody>
      </p:sp>
    </p:spTree>
    <p:extLst>
      <p:ext uri="{BB962C8B-B14F-4D97-AF65-F5344CB8AC3E}">
        <p14:creationId xmlns:p14="http://schemas.microsoft.com/office/powerpoint/2010/main" val="30098426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77</a:t>
            </a:fld>
            <a:endParaRPr lang="en-US"/>
          </a:p>
        </p:txBody>
      </p:sp>
    </p:spTree>
    <p:extLst>
      <p:ext uri="{BB962C8B-B14F-4D97-AF65-F5344CB8AC3E}">
        <p14:creationId xmlns:p14="http://schemas.microsoft.com/office/powerpoint/2010/main" val="33710567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AutoNum type="arabicPeriod"/>
            </a:pPr>
            <a:r>
              <a:rPr lang="en-US"/>
              <a:t>Pay attention to the testing circle</a:t>
            </a:r>
          </a:p>
          <a:p>
            <a:pPr marL="342900" indent="-342900">
              <a:buAutoNum type="arabicPeriod"/>
            </a:pPr>
            <a:r>
              <a:rPr lang="en-US"/>
              <a:t>Create convenience functions to hide unnecessary details</a:t>
            </a:r>
          </a:p>
          <a:p>
            <a:pPr marL="342900" indent="-342900">
              <a:buAutoNum type="arabicPeriod"/>
            </a:pPr>
            <a:endParaRPr lang="en-US"/>
          </a:p>
          <a:p>
            <a:pPr marL="342900" indent="-342900">
              <a:buAutoNum type="arabicPeriod"/>
            </a:pPr>
            <a:endParaRPr lang="en-US"/>
          </a:p>
          <a:p>
            <a:endParaRPr lang="en-US"/>
          </a:p>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78</a:t>
            </a:fld>
            <a:endParaRPr lang="en-US"/>
          </a:p>
        </p:txBody>
      </p:sp>
    </p:spTree>
    <p:extLst>
      <p:ext uri="{BB962C8B-B14F-4D97-AF65-F5344CB8AC3E}">
        <p14:creationId xmlns:p14="http://schemas.microsoft.com/office/powerpoint/2010/main" val="183925149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https://github.com/isidore/Talks/blob/master/BetterTestingWithApprovals.md</a:t>
            </a:r>
          </a:p>
        </p:txBody>
      </p:sp>
      <p:sp>
        <p:nvSpPr>
          <p:cNvPr id="4" name="Slide Number Placeholder 3"/>
          <p:cNvSpPr>
            <a:spLocks noGrp="1"/>
          </p:cNvSpPr>
          <p:nvPr>
            <p:ph type="sldNum" sz="quarter" idx="5"/>
          </p:nvPr>
        </p:nvSpPr>
        <p:spPr/>
        <p:txBody>
          <a:bodyPr/>
          <a:lstStyle/>
          <a:p>
            <a:fld id="{FC5BBC2B-72B0-2542-8213-717906F3F32B}" type="slidenum">
              <a:rPr lang="en-US" smtClean="0"/>
              <a:t>79</a:t>
            </a:fld>
            <a:endParaRPr lang="en-US"/>
          </a:p>
        </p:txBody>
      </p:sp>
    </p:spTree>
    <p:extLst>
      <p:ext uri="{BB962C8B-B14F-4D97-AF65-F5344CB8AC3E}">
        <p14:creationId xmlns:p14="http://schemas.microsoft.com/office/powerpoint/2010/main" val="41006697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Re-telling</a:t>
            </a:r>
          </a:p>
          <a:p>
            <a:r>
              <a:rPr lang="en-US"/>
              <a:t>just under test</a:t>
            </a:r>
          </a:p>
          <a:p>
            <a:r>
              <a:rPr lang="en-US"/>
              <a:t>iterative experience</a:t>
            </a:r>
          </a:p>
          <a:p>
            <a:r>
              <a:rPr lang="en-US"/>
              <a:t>stakeholder documentation</a:t>
            </a:r>
          </a:p>
          <a:p>
            <a:r>
              <a:rPr lang="en-US"/>
              <a:t>Lada set the stage</a:t>
            </a:r>
          </a:p>
          <a:p>
            <a:endParaRPr lang="en-US"/>
          </a:p>
          <a:p>
            <a:r>
              <a:rPr lang="en-US"/>
              <a:t>couple months </a:t>
            </a:r>
          </a:p>
          <a:p>
            <a:r>
              <a:rPr lang="en-US"/>
              <a:t>working together</a:t>
            </a:r>
          </a:p>
          <a:p>
            <a:r>
              <a:rPr lang="en-US"/>
              <a:t>chatbot application</a:t>
            </a:r>
          </a:p>
          <a:p>
            <a:r>
              <a:rPr lang="en-US"/>
              <a:t>converted manual tests</a:t>
            </a:r>
          </a:p>
          <a:p>
            <a:r>
              <a:rPr lang="en-US"/>
              <a:t>fast tests</a:t>
            </a:r>
          </a:p>
          <a:p>
            <a:r>
              <a:rPr lang="en-US"/>
              <a:t>hexagonal architecture</a:t>
            </a:r>
          </a:p>
          <a:p>
            <a:r>
              <a:rPr lang="en-US"/>
              <a:t>without DynamoDb or Kafka</a:t>
            </a:r>
          </a:p>
          <a:p>
            <a:r>
              <a:rPr lang="en-US"/>
              <a:t>excited</a:t>
            </a:r>
          </a:p>
          <a:p>
            <a:r>
              <a:rPr lang="en-US"/>
              <a:t>show</a:t>
            </a:r>
          </a:p>
          <a:p>
            <a:endParaRPr lang="en-US"/>
          </a:p>
          <a:p>
            <a:r>
              <a:rPr lang="en-US"/>
              <a:t>Good unit tests, but failed attempt at anything above – because integration tests are fraglie</a:t>
            </a:r>
          </a:p>
          <a:p>
            <a:r>
              <a:rPr lang="en-US"/>
              <a:t>Tried something new, refactored the system to hexagonal </a:t>
            </a:r>
          </a:p>
          <a:p>
            <a:r>
              <a:rPr lang="en-US"/>
              <a:t>Automated tests that weren’t depending on infrastructure</a:t>
            </a:r>
          </a:p>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5</a:t>
            </a:fld>
            <a:endParaRPr lang="en-US"/>
          </a:p>
        </p:txBody>
      </p:sp>
    </p:spTree>
    <p:extLst>
      <p:ext uri="{BB962C8B-B14F-4D97-AF65-F5344CB8AC3E}">
        <p14:creationId xmlns:p14="http://schemas.microsoft.com/office/powerpoint/2010/main" val="25445192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i="1">
                <a:solidFill>
                  <a:srgbClr val="8C8C8C"/>
                </a:solidFill>
                <a:effectLst/>
              </a:rPr>
              <a:t>we put the focus on what it is that we're testing, and not the setup of the test</a:t>
            </a:r>
            <a:endParaRPr lang="en-US">
              <a:solidFill>
                <a:srgbClr val="080808"/>
              </a:solidFill>
              <a:effectLst/>
            </a:endParaRPr>
          </a:p>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15</a:t>
            </a:fld>
            <a:endParaRPr lang="en-US"/>
          </a:p>
        </p:txBody>
      </p:sp>
    </p:spTree>
    <p:extLst>
      <p:ext uri="{BB962C8B-B14F-4D97-AF65-F5344CB8AC3E}">
        <p14:creationId xmlns:p14="http://schemas.microsoft.com/office/powerpoint/2010/main" val="29553278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A25A8C-B683-BB6B-2070-30A43BC8F10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97D8A75-0B1E-7A5D-4CEC-C6533E6515C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7D894A8-35F6-DF80-E5F9-AEAD1EF922DC}"/>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92E6F7F1-91EF-82C6-8092-E388387D589A}"/>
              </a:ext>
            </a:extLst>
          </p:cNvPr>
          <p:cNvSpPr>
            <a:spLocks noGrp="1"/>
          </p:cNvSpPr>
          <p:nvPr>
            <p:ph type="sldNum" sz="quarter" idx="5"/>
          </p:nvPr>
        </p:nvSpPr>
        <p:spPr/>
        <p:txBody>
          <a:bodyPr/>
          <a:lstStyle/>
          <a:p>
            <a:fld id="{FC5BBC2B-72B0-2542-8213-717906F3F32B}" type="slidenum">
              <a:rPr lang="en-US" smtClean="0"/>
              <a:t>16</a:t>
            </a:fld>
            <a:endParaRPr lang="en-US"/>
          </a:p>
        </p:txBody>
      </p:sp>
    </p:spTree>
    <p:extLst>
      <p:ext uri="{BB962C8B-B14F-4D97-AF65-F5344CB8AC3E}">
        <p14:creationId xmlns:p14="http://schemas.microsoft.com/office/powerpoint/2010/main" val="42738349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AutoNum type="arabicPeriod"/>
            </a:pPr>
            <a:r>
              <a:rPr lang="en-US"/>
              <a:t>Pay attention to the testing circle</a:t>
            </a:r>
          </a:p>
          <a:p>
            <a:pPr marL="342900" indent="-342900">
              <a:buAutoNum type="arabicPeriod"/>
            </a:pPr>
            <a:r>
              <a:rPr lang="en-US"/>
              <a:t>Create convenience functions to hide unnecessary details</a:t>
            </a:r>
          </a:p>
          <a:p>
            <a:pPr marL="342900" indent="-342900">
              <a:buAutoNum type="arabicPeriod"/>
            </a:pPr>
            <a:endParaRPr lang="en-US"/>
          </a:p>
          <a:p>
            <a:pPr marL="342900" indent="-342900">
              <a:buAutoNum type="arabicPeriod"/>
            </a:pPr>
            <a:endParaRPr lang="en-US"/>
          </a:p>
          <a:p>
            <a:endParaRPr lang="en-US"/>
          </a:p>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23</a:t>
            </a:fld>
            <a:endParaRPr lang="en-US"/>
          </a:p>
        </p:txBody>
      </p:sp>
    </p:spTree>
    <p:extLst>
      <p:ext uri="{BB962C8B-B14F-4D97-AF65-F5344CB8AC3E}">
        <p14:creationId xmlns:p14="http://schemas.microsoft.com/office/powerpoint/2010/main" val="27031901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A25A8C-B683-BB6B-2070-30A43BC8F10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97D8A75-0B1E-7A5D-4CEC-C6533E6515C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7D894A8-35F6-DF80-E5F9-AEAD1EF922DC}"/>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92E6F7F1-91EF-82C6-8092-E388387D589A}"/>
              </a:ext>
            </a:extLst>
          </p:cNvPr>
          <p:cNvSpPr>
            <a:spLocks noGrp="1"/>
          </p:cNvSpPr>
          <p:nvPr>
            <p:ph type="sldNum" sz="quarter" idx="5"/>
          </p:nvPr>
        </p:nvSpPr>
        <p:spPr/>
        <p:txBody>
          <a:bodyPr/>
          <a:lstStyle/>
          <a:p>
            <a:fld id="{FC5BBC2B-72B0-2542-8213-717906F3F32B}" type="slidenum">
              <a:rPr lang="en-US" smtClean="0"/>
              <a:t>25</a:t>
            </a:fld>
            <a:endParaRPr lang="en-US"/>
          </a:p>
        </p:txBody>
      </p:sp>
    </p:spTree>
    <p:extLst>
      <p:ext uri="{BB962C8B-B14F-4D97-AF65-F5344CB8AC3E}">
        <p14:creationId xmlns:p14="http://schemas.microsoft.com/office/powerpoint/2010/main" val="18074898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A25A8C-B683-BB6B-2070-30A43BC8F10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97D8A75-0B1E-7A5D-4CEC-C6533E6515C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7D894A8-35F6-DF80-E5F9-AEAD1EF922DC}"/>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92E6F7F1-91EF-82C6-8092-E388387D589A}"/>
              </a:ext>
            </a:extLst>
          </p:cNvPr>
          <p:cNvSpPr>
            <a:spLocks noGrp="1"/>
          </p:cNvSpPr>
          <p:nvPr>
            <p:ph type="sldNum" sz="quarter" idx="5"/>
          </p:nvPr>
        </p:nvSpPr>
        <p:spPr/>
        <p:txBody>
          <a:bodyPr/>
          <a:lstStyle/>
          <a:p>
            <a:fld id="{FC5BBC2B-72B0-2542-8213-717906F3F32B}" type="slidenum">
              <a:rPr lang="en-US" smtClean="0"/>
              <a:t>27</a:t>
            </a:fld>
            <a:endParaRPr lang="en-US"/>
          </a:p>
        </p:txBody>
      </p:sp>
    </p:spTree>
    <p:extLst>
      <p:ext uri="{BB962C8B-B14F-4D97-AF65-F5344CB8AC3E}">
        <p14:creationId xmlns:p14="http://schemas.microsoft.com/office/powerpoint/2010/main" val="31844431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AutoNum type="arabicPeriod"/>
            </a:pPr>
            <a:r>
              <a:rPr lang="en-US"/>
              <a:t>Pay attention to the testing circle</a:t>
            </a:r>
          </a:p>
          <a:p>
            <a:pPr marL="342900" indent="-342900">
              <a:buAutoNum type="arabicPeriod"/>
            </a:pPr>
            <a:r>
              <a:rPr lang="en-US"/>
              <a:t>Create convenience functions to hide unnecessary details</a:t>
            </a:r>
          </a:p>
          <a:p>
            <a:pPr marL="342900" indent="-342900">
              <a:buAutoNum type="arabicPeriod"/>
            </a:pPr>
            <a:endParaRPr lang="en-US"/>
          </a:p>
          <a:p>
            <a:pPr marL="342900" indent="-342900">
              <a:buAutoNum type="arabicPeriod"/>
            </a:pPr>
            <a:endParaRPr lang="en-US"/>
          </a:p>
          <a:p>
            <a:endParaRPr lang="en-US"/>
          </a:p>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28</a:t>
            </a:fld>
            <a:endParaRPr lang="en-US"/>
          </a:p>
        </p:txBody>
      </p:sp>
    </p:spTree>
    <p:extLst>
      <p:ext uri="{BB962C8B-B14F-4D97-AF65-F5344CB8AC3E}">
        <p14:creationId xmlns:p14="http://schemas.microsoft.com/office/powerpoint/2010/main" val="5146676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93A222-E9A5-86A7-CA5B-F1454F6B149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8B1BB04-B26C-8367-402D-4A403969151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1D93DBA-9855-EACB-E3EA-FE670C07E0D1}"/>
              </a:ext>
            </a:extLst>
          </p:cNvPr>
          <p:cNvSpPr>
            <a:spLocks noGrp="1"/>
          </p:cNvSpPr>
          <p:nvPr>
            <p:ph type="dt" sz="half" idx="10"/>
          </p:nvPr>
        </p:nvSpPr>
        <p:spPr/>
        <p:txBody>
          <a:bodyPr/>
          <a:lstStyle/>
          <a:p>
            <a:fld id="{75A66788-8C42-AF46-A5E8-A812D6157D58}" type="datetimeFigureOut">
              <a:rPr lang="en-US" smtClean="0"/>
              <a:t>5/21/25</a:t>
            </a:fld>
            <a:endParaRPr lang="en-US"/>
          </a:p>
        </p:txBody>
      </p:sp>
      <p:sp>
        <p:nvSpPr>
          <p:cNvPr id="5" name="Footer Placeholder 4">
            <a:extLst>
              <a:ext uri="{FF2B5EF4-FFF2-40B4-BE49-F238E27FC236}">
                <a16:creationId xmlns:a16="http://schemas.microsoft.com/office/drawing/2014/main" id="{E1478685-B7B4-5009-6E90-7E2CF4513B2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E6BC47A-68B5-00AD-AEEE-26E2ED3D57C9}"/>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8107170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075BE8-BB4F-A59C-CC03-572746213CE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76268F9-F24D-CC96-DFDF-96BA503031A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CEEAD1E-AF18-1BE5-864D-E8E83A7F280D}"/>
              </a:ext>
            </a:extLst>
          </p:cNvPr>
          <p:cNvSpPr>
            <a:spLocks noGrp="1"/>
          </p:cNvSpPr>
          <p:nvPr>
            <p:ph type="dt" sz="half" idx="10"/>
          </p:nvPr>
        </p:nvSpPr>
        <p:spPr/>
        <p:txBody>
          <a:bodyPr/>
          <a:lstStyle/>
          <a:p>
            <a:fld id="{75A66788-8C42-AF46-A5E8-A812D6157D58}" type="datetimeFigureOut">
              <a:rPr lang="en-US" smtClean="0"/>
              <a:t>5/21/25</a:t>
            </a:fld>
            <a:endParaRPr lang="en-US"/>
          </a:p>
        </p:txBody>
      </p:sp>
      <p:sp>
        <p:nvSpPr>
          <p:cNvPr id="5" name="Footer Placeholder 4">
            <a:extLst>
              <a:ext uri="{FF2B5EF4-FFF2-40B4-BE49-F238E27FC236}">
                <a16:creationId xmlns:a16="http://schemas.microsoft.com/office/drawing/2014/main" id="{07E8AF4E-AC35-6763-4FD5-E28BC7938A8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B62C237-91AD-ACF7-1E78-E68710257252}"/>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28809773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D386549-9272-96F4-733B-023F29D8C72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796DD84-F5D0-A6D4-FD45-84596E01E04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7BDB83-4A42-E260-36E8-A5F0422E4C5F}"/>
              </a:ext>
            </a:extLst>
          </p:cNvPr>
          <p:cNvSpPr>
            <a:spLocks noGrp="1"/>
          </p:cNvSpPr>
          <p:nvPr>
            <p:ph type="dt" sz="half" idx="10"/>
          </p:nvPr>
        </p:nvSpPr>
        <p:spPr/>
        <p:txBody>
          <a:bodyPr/>
          <a:lstStyle/>
          <a:p>
            <a:fld id="{75A66788-8C42-AF46-A5E8-A812D6157D58}" type="datetimeFigureOut">
              <a:rPr lang="en-US" smtClean="0"/>
              <a:t>5/21/25</a:t>
            </a:fld>
            <a:endParaRPr lang="en-US"/>
          </a:p>
        </p:txBody>
      </p:sp>
      <p:sp>
        <p:nvSpPr>
          <p:cNvPr id="5" name="Footer Placeholder 4">
            <a:extLst>
              <a:ext uri="{FF2B5EF4-FFF2-40B4-BE49-F238E27FC236}">
                <a16:creationId xmlns:a16="http://schemas.microsoft.com/office/drawing/2014/main" id="{8144FA91-B94E-A673-2B58-96ECDBD92F9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ACA8872-9098-E8CE-487A-B595DAC0478C}"/>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34934209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FEFC9-B55E-5926-78C0-FC9855DA607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274DA0E-AB04-8E47-B48C-8A7B3C3F9B3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4F2753F-435D-F327-8496-AD8347F29C6F}"/>
              </a:ext>
            </a:extLst>
          </p:cNvPr>
          <p:cNvSpPr>
            <a:spLocks noGrp="1"/>
          </p:cNvSpPr>
          <p:nvPr>
            <p:ph type="dt" sz="half" idx="10"/>
          </p:nvPr>
        </p:nvSpPr>
        <p:spPr/>
        <p:txBody>
          <a:bodyPr/>
          <a:lstStyle/>
          <a:p>
            <a:fld id="{75A66788-8C42-AF46-A5E8-A812D6157D58}" type="datetimeFigureOut">
              <a:rPr lang="en-US" smtClean="0"/>
              <a:t>5/21/25</a:t>
            </a:fld>
            <a:endParaRPr lang="en-US"/>
          </a:p>
        </p:txBody>
      </p:sp>
      <p:sp>
        <p:nvSpPr>
          <p:cNvPr id="5" name="Footer Placeholder 4">
            <a:extLst>
              <a:ext uri="{FF2B5EF4-FFF2-40B4-BE49-F238E27FC236}">
                <a16:creationId xmlns:a16="http://schemas.microsoft.com/office/drawing/2014/main" id="{D18D3F2D-9199-3368-9CE9-EC96BE10C54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DDB0056-2C57-6C55-3947-37958B0036B1}"/>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3587403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7B5455-7303-9CA9-7B04-4E40CB1768A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D16D6EC-F9A0-CD31-C69A-7C158021F02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B2E3037-4B77-9163-84F9-8540215BBDA8}"/>
              </a:ext>
            </a:extLst>
          </p:cNvPr>
          <p:cNvSpPr>
            <a:spLocks noGrp="1"/>
          </p:cNvSpPr>
          <p:nvPr>
            <p:ph type="dt" sz="half" idx="10"/>
          </p:nvPr>
        </p:nvSpPr>
        <p:spPr/>
        <p:txBody>
          <a:bodyPr/>
          <a:lstStyle/>
          <a:p>
            <a:fld id="{75A66788-8C42-AF46-A5E8-A812D6157D58}" type="datetimeFigureOut">
              <a:rPr lang="en-US" smtClean="0"/>
              <a:t>5/21/25</a:t>
            </a:fld>
            <a:endParaRPr lang="en-US"/>
          </a:p>
        </p:txBody>
      </p:sp>
      <p:sp>
        <p:nvSpPr>
          <p:cNvPr id="5" name="Footer Placeholder 4">
            <a:extLst>
              <a:ext uri="{FF2B5EF4-FFF2-40B4-BE49-F238E27FC236}">
                <a16:creationId xmlns:a16="http://schemas.microsoft.com/office/drawing/2014/main" id="{DED90846-B51D-A53B-43E8-F806F17B773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830A17-DDA1-AD7B-2BC1-4C889236642A}"/>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20958093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CE6134-F614-D38A-F20D-0259B2A9513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042C2E6-5655-C31D-6178-7A2D1E62847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E1076EA-FFF5-783B-3BB6-E175FF69383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D8247BC-4ED2-CAB9-E63D-18EA49A469F7}"/>
              </a:ext>
            </a:extLst>
          </p:cNvPr>
          <p:cNvSpPr>
            <a:spLocks noGrp="1"/>
          </p:cNvSpPr>
          <p:nvPr>
            <p:ph type="dt" sz="half" idx="10"/>
          </p:nvPr>
        </p:nvSpPr>
        <p:spPr/>
        <p:txBody>
          <a:bodyPr/>
          <a:lstStyle/>
          <a:p>
            <a:fld id="{75A66788-8C42-AF46-A5E8-A812D6157D58}" type="datetimeFigureOut">
              <a:rPr lang="en-US" smtClean="0"/>
              <a:t>5/21/25</a:t>
            </a:fld>
            <a:endParaRPr lang="en-US"/>
          </a:p>
        </p:txBody>
      </p:sp>
      <p:sp>
        <p:nvSpPr>
          <p:cNvPr id="6" name="Footer Placeholder 5">
            <a:extLst>
              <a:ext uri="{FF2B5EF4-FFF2-40B4-BE49-F238E27FC236}">
                <a16:creationId xmlns:a16="http://schemas.microsoft.com/office/drawing/2014/main" id="{1A92A840-F54E-6BC7-2EE8-7E424F6581F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C862C0C-4E72-01E0-8854-5BF057DD55F2}"/>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41963465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2D0BA3-D4FA-FCC7-0BC4-8B4767357A9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901ABB5-08A4-37BB-2D89-EC89CD88ACA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9A6BD57-2E7B-4CF5-ED44-C8CFD885B84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0065104-D897-2178-DD49-D8CE5D57EED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8A85B65-907C-3DA3-80B4-811AE00BA31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4643E83-8AFF-4916-8259-B0351DC34459}"/>
              </a:ext>
            </a:extLst>
          </p:cNvPr>
          <p:cNvSpPr>
            <a:spLocks noGrp="1"/>
          </p:cNvSpPr>
          <p:nvPr>
            <p:ph type="dt" sz="half" idx="10"/>
          </p:nvPr>
        </p:nvSpPr>
        <p:spPr/>
        <p:txBody>
          <a:bodyPr/>
          <a:lstStyle/>
          <a:p>
            <a:fld id="{75A66788-8C42-AF46-A5E8-A812D6157D58}" type="datetimeFigureOut">
              <a:rPr lang="en-US" smtClean="0"/>
              <a:t>5/21/25</a:t>
            </a:fld>
            <a:endParaRPr lang="en-US"/>
          </a:p>
        </p:txBody>
      </p:sp>
      <p:sp>
        <p:nvSpPr>
          <p:cNvPr id="8" name="Footer Placeholder 7">
            <a:extLst>
              <a:ext uri="{FF2B5EF4-FFF2-40B4-BE49-F238E27FC236}">
                <a16:creationId xmlns:a16="http://schemas.microsoft.com/office/drawing/2014/main" id="{CE34F1F9-83C0-4923-9583-5C7C1C02E37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3EECAFC-CB83-63FF-1987-F4A9D7CF08DF}"/>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27059393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A8DE21-8D34-F3B9-6F30-8D5FD6E3064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E349365-1099-4AA3-A1EA-57F6B9527530}"/>
              </a:ext>
            </a:extLst>
          </p:cNvPr>
          <p:cNvSpPr>
            <a:spLocks noGrp="1"/>
          </p:cNvSpPr>
          <p:nvPr>
            <p:ph type="dt" sz="half" idx="10"/>
          </p:nvPr>
        </p:nvSpPr>
        <p:spPr/>
        <p:txBody>
          <a:bodyPr/>
          <a:lstStyle/>
          <a:p>
            <a:fld id="{75A66788-8C42-AF46-A5E8-A812D6157D58}" type="datetimeFigureOut">
              <a:rPr lang="en-US" smtClean="0"/>
              <a:t>5/21/25</a:t>
            </a:fld>
            <a:endParaRPr lang="en-US"/>
          </a:p>
        </p:txBody>
      </p:sp>
      <p:sp>
        <p:nvSpPr>
          <p:cNvPr id="4" name="Footer Placeholder 3">
            <a:extLst>
              <a:ext uri="{FF2B5EF4-FFF2-40B4-BE49-F238E27FC236}">
                <a16:creationId xmlns:a16="http://schemas.microsoft.com/office/drawing/2014/main" id="{034BD4C7-287F-D3F4-80DD-412067E0DC8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CAF2EF0-DD70-3CB4-DB8D-89C795C2C2B2}"/>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4485881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D0C957D-EE5D-2F57-0ADB-D3E1C3C47D32}"/>
              </a:ext>
            </a:extLst>
          </p:cNvPr>
          <p:cNvSpPr>
            <a:spLocks noGrp="1"/>
          </p:cNvSpPr>
          <p:nvPr>
            <p:ph type="dt" sz="half" idx="10"/>
          </p:nvPr>
        </p:nvSpPr>
        <p:spPr/>
        <p:txBody>
          <a:bodyPr/>
          <a:lstStyle/>
          <a:p>
            <a:fld id="{75A66788-8C42-AF46-A5E8-A812D6157D58}" type="datetimeFigureOut">
              <a:rPr lang="en-US" smtClean="0"/>
              <a:t>5/21/25</a:t>
            </a:fld>
            <a:endParaRPr lang="en-US"/>
          </a:p>
        </p:txBody>
      </p:sp>
      <p:sp>
        <p:nvSpPr>
          <p:cNvPr id="3" name="Footer Placeholder 2">
            <a:extLst>
              <a:ext uri="{FF2B5EF4-FFF2-40B4-BE49-F238E27FC236}">
                <a16:creationId xmlns:a16="http://schemas.microsoft.com/office/drawing/2014/main" id="{7723C946-8CA1-0D0E-E6A6-E49ABD8784D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F240142-C5EF-C514-7B54-73C8A01CC5EC}"/>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24759231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92A68-8CB4-DF2E-29D4-3951B476F39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8A11215-2760-3831-848B-AE12C75EA33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C213F4F-2F5A-0C7B-214A-FDFD7E29763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720DD07-76C5-7182-9197-733B85A71211}"/>
              </a:ext>
            </a:extLst>
          </p:cNvPr>
          <p:cNvSpPr>
            <a:spLocks noGrp="1"/>
          </p:cNvSpPr>
          <p:nvPr>
            <p:ph type="dt" sz="half" idx="10"/>
          </p:nvPr>
        </p:nvSpPr>
        <p:spPr/>
        <p:txBody>
          <a:bodyPr/>
          <a:lstStyle/>
          <a:p>
            <a:fld id="{75A66788-8C42-AF46-A5E8-A812D6157D58}" type="datetimeFigureOut">
              <a:rPr lang="en-US" smtClean="0"/>
              <a:t>5/21/25</a:t>
            </a:fld>
            <a:endParaRPr lang="en-US"/>
          </a:p>
        </p:txBody>
      </p:sp>
      <p:sp>
        <p:nvSpPr>
          <p:cNvPr id="6" name="Footer Placeholder 5">
            <a:extLst>
              <a:ext uri="{FF2B5EF4-FFF2-40B4-BE49-F238E27FC236}">
                <a16:creationId xmlns:a16="http://schemas.microsoft.com/office/drawing/2014/main" id="{889123C9-9448-068F-9E42-0FF9BF268E5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C559215-7A38-9D83-6C1B-ABBEB5D8FD73}"/>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8431602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6806B1-FFD0-4D8A-06EF-65B9D924903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2FFD9DA-2B0A-8D9B-40C4-906F32B89DD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4CC0DD3-0689-FB3B-9F40-966CEE33544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642492F-E8B8-BCF3-3F36-6070D070B2B6}"/>
              </a:ext>
            </a:extLst>
          </p:cNvPr>
          <p:cNvSpPr>
            <a:spLocks noGrp="1"/>
          </p:cNvSpPr>
          <p:nvPr>
            <p:ph type="dt" sz="half" idx="10"/>
          </p:nvPr>
        </p:nvSpPr>
        <p:spPr/>
        <p:txBody>
          <a:bodyPr/>
          <a:lstStyle/>
          <a:p>
            <a:fld id="{75A66788-8C42-AF46-A5E8-A812D6157D58}" type="datetimeFigureOut">
              <a:rPr lang="en-US" smtClean="0"/>
              <a:t>5/21/25</a:t>
            </a:fld>
            <a:endParaRPr lang="en-US"/>
          </a:p>
        </p:txBody>
      </p:sp>
      <p:sp>
        <p:nvSpPr>
          <p:cNvPr id="6" name="Footer Placeholder 5">
            <a:extLst>
              <a:ext uri="{FF2B5EF4-FFF2-40B4-BE49-F238E27FC236}">
                <a16:creationId xmlns:a16="http://schemas.microsoft.com/office/drawing/2014/main" id="{39FCAE27-A74C-E28B-135C-33A03B18D7C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AB3BB6B-C15C-C5BB-E310-AE57625FE62F}"/>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5975374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F03EAAD-62D6-410D-9203-F6229C9B49A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303E65B-FF39-116F-BDFC-441DF01070A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2CB7FD-0A76-2F45-5989-8D14B8D1B52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5A66788-8C42-AF46-A5E8-A812D6157D58}" type="datetimeFigureOut">
              <a:rPr lang="en-US" smtClean="0"/>
              <a:t>5/21/25</a:t>
            </a:fld>
            <a:endParaRPr lang="en-US"/>
          </a:p>
        </p:txBody>
      </p:sp>
      <p:sp>
        <p:nvSpPr>
          <p:cNvPr id="5" name="Footer Placeholder 4">
            <a:extLst>
              <a:ext uri="{FF2B5EF4-FFF2-40B4-BE49-F238E27FC236}">
                <a16:creationId xmlns:a16="http://schemas.microsoft.com/office/drawing/2014/main" id="{B87D80F5-E6C7-6937-F050-755568C1432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288F8ED-30C0-355C-F1F9-85F8EF89F1A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FA548BB-BFC1-7E4C-9C86-6066836D2D12}" type="slidenum">
              <a:rPr lang="en-US" smtClean="0"/>
              <a:t>‹#›</a:t>
            </a:fld>
            <a:endParaRPr lang="en-US"/>
          </a:p>
        </p:txBody>
      </p:sp>
    </p:spTree>
    <p:extLst>
      <p:ext uri="{BB962C8B-B14F-4D97-AF65-F5344CB8AC3E}">
        <p14:creationId xmlns:p14="http://schemas.microsoft.com/office/powerpoint/2010/main" val="35299358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svg"/></Relationships>
</file>

<file path=ppt/slides/_rels/slide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0.emf"/><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7.png"/></Relationships>
</file>

<file path=ppt/slides/_rels/slide28.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1.emf"/></Relationships>
</file>

<file path=ppt/slides/_rels/slide2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0.emf"/><Relationship Id="rId1" Type="http://schemas.openxmlformats.org/officeDocument/2006/relationships/slideLayout" Target="../slideLayouts/slideLayout7.xml"/><Relationship Id="rId5" Type="http://schemas.openxmlformats.org/officeDocument/2006/relationships/image" Target="../media/image11.emf"/><Relationship Id="rId4" Type="http://schemas.openxmlformats.org/officeDocument/2006/relationships/image" Target="../media/image1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16.png"/></Relationships>
</file>

<file path=ppt/slides/_rels/slide4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0.emf"/><Relationship Id="rId1" Type="http://schemas.openxmlformats.org/officeDocument/2006/relationships/slideLayout" Target="../slideLayouts/slideLayout7.xml"/><Relationship Id="rId6" Type="http://schemas.openxmlformats.org/officeDocument/2006/relationships/image" Target="../media/image11.emf"/><Relationship Id="rId5" Type="http://schemas.openxmlformats.org/officeDocument/2006/relationships/image" Target="../media/image21.emf"/><Relationship Id="rId4" Type="http://schemas.openxmlformats.org/officeDocument/2006/relationships/image" Target="../media/image17.png"/></Relationships>
</file>

<file path=ppt/slides/_rels/slide4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11.emf"/><Relationship Id="rId2" Type="http://schemas.openxmlformats.org/officeDocument/2006/relationships/image" Target="../media/image10.emf"/><Relationship Id="rId1" Type="http://schemas.openxmlformats.org/officeDocument/2006/relationships/slideLayout" Target="../slideLayouts/slideLayout7.xml"/><Relationship Id="rId6" Type="http://schemas.openxmlformats.org/officeDocument/2006/relationships/image" Target="../media/image27.emf"/><Relationship Id="rId5" Type="http://schemas.openxmlformats.org/officeDocument/2006/relationships/image" Target="../media/image21.emf"/><Relationship Id="rId4" Type="http://schemas.openxmlformats.org/officeDocument/2006/relationships/image" Target="../media/image17.png"/></Relationships>
</file>

<file path=ppt/slides/_rels/slide58.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16.png"/><Relationship Id="rId4" Type="http://schemas.openxmlformats.org/officeDocument/2006/relationships/image" Target="../media/image28.png"/></Relationships>
</file>

<file path=ppt/slides/_rels/slide5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8" Type="http://schemas.openxmlformats.org/officeDocument/2006/relationships/image" Target="../media/image11.emf"/><Relationship Id="rId3" Type="http://schemas.openxmlformats.org/officeDocument/2006/relationships/image" Target="../media/image16.png"/><Relationship Id="rId7" Type="http://schemas.openxmlformats.org/officeDocument/2006/relationships/image" Target="../media/image30.emf"/><Relationship Id="rId2" Type="http://schemas.openxmlformats.org/officeDocument/2006/relationships/image" Target="../media/image10.emf"/><Relationship Id="rId1" Type="http://schemas.openxmlformats.org/officeDocument/2006/relationships/slideLayout" Target="../slideLayouts/slideLayout7.xml"/><Relationship Id="rId6" Type="http://schemas.openxmlformats.org/officeDocument/2006/relationships/image" Target="../media/image27.emf"/><Relationship Id="rId5" Type="http://schemas.openxmlformats.org/officeDocument/2006/relationships/image" Target="../media/image21.emf"/><Relationship Id="rId4" Type="http://schemas.openxmlformats.org/officeDocument/2006/relationships/image" Target="../media/image17.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21.xml"/><Relationship Id="rId1" Type="http://schemas.openxmlformats.org/officeDocument/2006/relationships/slideLayout" Target="../slideLayouts/slideLayout7.xml"/><Relationship Id="rId5" Type="http://schemas.openxmlformats.org/officeDocument/2006/relationships/image" Target="../media/image32.png"/><Relationship Id="rId4" Type="http://schemas.openxmlformats.org/officeDocument/2006/relationships/image" Target="../media/image28.png"/></Relationships>
</file>

<file path=ppt/slides/_rels/slide6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16.png"/><Relationship Id="rId7" Type="http://schemas.openxmlformats.org/officeDocument/2006/relationships/image" Target="../media/image30.emf"/><Relationship Id="rId2" Type="http://schemas.openxmlformats.org/officeDocument/2006/relationships/image" Target="../media/image10.emf"/><Relationship Id="rId1" Type="http://schemas.openxmlformats.org/officeDocument/2006/relationships/slideLayout" Target="../slideLayouts/slideLayout7.xml"/><Relationship Id="rId6" Type="http://schemas.openxmlformats.org/officeDocument/2006/relationships/image" Target="../media/image27.emf"/><Relationship Id="rId5" Type="http://schemas.openxmlformats.org/officeDocument/2006/relationships/image" Target="../media/image21.emf"/><Relationship Id="rId4" Type="http://schemas.openxmlformats.org/officeDocument/2006/relationships/image" Target="../media/image17.png"/><Relationship Id="rId9" Type="http://schemas.openxmlformats.org/officeDocument/2006/relationships/image" Target="../media/image11.emf"/></Relationships>
</file>

<file path=ppt/slides/_rels/slide7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8" Type="http://schemas.openxmlformats.org/officeDocument/2006/relationships/image" Target="../media/image21.emf"/><Relationship Id="rId3" Type="http://schemas.openxmlformats.org/officeDocument/2006/relationships/image" Target="../media/image37.emf"/><Relationship Id="rId7" Type="http://schemas.openxmlformats.org/officeDocument/2006/relationships/image" Target="../media/image18.png"/><Relationship Id="rId12" Type="http://schemas.openxmlformats.org/officeDocument/2006/relationships/image" Target="../media/image33.png"/><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image" Target="../media/image16.png"/><Relationship Id="rId11" Type="http://schemas.openxmlformats.org/officeDocument/2006/relationships/image" Target="../media/image30.emf"/><Relationship Id="rId5" Type="http://schemas.openxmlformats.org/officeDocument/2006/relationships/image" Target="../media/image17.png"/><Relationship Id="rId10" Type="http://schemas.openxmlformats.org/officeDocument/2006/relationships/image" Target="../media/image28.png"/><Relationship Id="rId4" Type="http://schemas.openxmlformats.org/officeDocument/2006/relationships/image" Target="../media/image11.emf"/><Relationship Id="rId9" Type="http://schemas.openxmlformats.org/officeDocument/2006/relationships/image" Target="../media/image27.emf"/></Relationships>
</file>

<file path=ppt/slides/_rels/slide7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sv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942E61-76FD-D1D5-E1DD-F386567DA7E6}"/>
              </a:ext>
            </a:extLst>
          </p:cNvPr>
          <p:cNvSpPr>
            <a:spLocks noGrp="1"/>
          </p:cNvSpPr>
          <p:nvPr>
            <p:ph type="ctrTitle"/>
          </p:nvPr>
        </p:nvSpPr>
        <p:spPr/>
        <p:txBody>
          <a:bodyPr/>
          <a:lstStyle/>
          <a:p>
            <a:r>
              <a:rPr lang="en-US" dirty="0"/>
              <a:t>Better Testing with Approvals</a:t>
            </a:r>
          </a:p>
        </p:txBody>
      </p:sp>
      <p:sp>
        <p:nvSpPr>
          <p:cNvPr id="3" name="Subtitle 2">
            <a:extLst>
              <a:ext uri="{FF2B5EF4-FFF2-40B4-BE49-F238E27FC236}">
                <a16:creationId xmlns:a16="http://schemas.microsoft.com/office/drawing/2014/main" id="{946D131D-A9A2-E833-90CF-10760F529A39}"/>
              </a:ext>
            </a:extLst>
          </p:cNvPr>
          <p:cNvSpPr>
            <a:spLocks noGrp="1"/>
          </p:cNvSpPr>
          <p:nvPr>
            <p:ph type="subTitle" idx="1"/>
          </p:nvPr>
        </p:nvSpPr>
        <p:spPr>
          <a:xfrm>
            <a:off x="1524000" y="3738225"/>
            <a:ext cx="9144000" cy="1655762"/>
          </a:xfrm>
        </p:spPr>
        <p:txBody>
          <a:bodyPr/>
          <a:lstStyle/>
          <a:p>
            <a:r>
              <a:rPr lang="en-US" dirty="0"/>
              <a:t>Llewellyn Falco</a:t>
            </a:r>
          </a:p>
          <a:p>
            <a:r>
              <a:rPr lang="en-US" dirty="0"/>
              <a:t>Lada Kesseler</a:t>
            </a:r>
          </a:p>
        </p:txBody>
      </p:sp>
      <p:pic>
        <p:nvPicPr>
          <p:cNvPr id="1026" name="Picture 2" descr="A simple, hand-drawn pencil sketch illustrating the idea that unit test output can serve as documentation for stakeholders, using the same rough, less detailed style as the previous sketches. The sketch should depict a computer screen displaying unit test results, with arrows or lines pointing towards documents or forms that symbolize documentation for stakeholders. Additionally, include figures that represent stakeholders, such as business people, developers, or analysts, looking at the documentation with interest. The concept that the technical results of unit testing are being transformed into understandable, useful documentation for decision-making and insight should be central. The lines should be light and sketchy, emphasizing the brainstorming session feel, and conveying the message of bridging the gap between technical testing and stakeholder communication in a basic, hastily drawn manner.">
            <a:extLst>
              <a:ext uri="{FF2B5EF4-FFF2-40B4-BE49-F238E27FC236}">
                <a16:creationId xmlns:a16="http://schemas.microsoft.com/office/drawing/2014/main" id="{F5D594F5-94D6-03D3-84B0-A84DDEBA56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Rounded Rectangle 3">
            <a:extLst>
              <a:ext uri="{FF2B5EF4-FFF2-40B4-BE49-F238E27FC236}">
                <a16:creationId xmlns:a16="http://schemas.microsoft.com/office/drawing/2014/main" id="{18E93B34-73C7-8224-9D6D-C5F29954746E}"/>
              </a:ext>
            </a:extLst>
          </p:cNvPr>
          <p:cNvSpPr/>
          <p:nvPr/>
        </p:nvSpPr>
        <p:spPr>
          <a:xfrm>
            <a:off x="4270248" y="1645919"/>
            <a:ext cx="3026664" cy="2020825"/>
          </a:xfrm>
          <a:prstGeom prst="roundRect">
            <a:avLst>
              <a:gd name="adj" fmla="val 7617"/>
            </a:avLst>
          </a:prstGeom>
          <a:solidFill>
            <a:srgbClr val="F9FFF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Telling</a:t>
            </a:r>
            <a:r>
              <a:rPr lang="en-US" sz="2400" dirty="0">
                <a:solidFill>
                  <a:schemeClr val="tx1"/>
                </a:solidFill>
              </a:rPr>
              <a:t> </a:t>
            </a:r>
          </a:p>
          <a:p>
            <a:pPr algn="ctr"/>
            <a:r>
              <a:rPr lang="en-US" sz="2400" dirty="0">
                <a:solidFill>
                  <a:schemeClr val="tx1"/>
                </a:solidFill>
              </a:rPr>
              <a:t>Better Stories </a:t>
            </a:r>
            <a:endParaRPr lang="en-US" dirty="0">
              <a:solidFill>
                <a:schemeClr val="tx1"/>
              </a:solidFill>
            </a:endParaRPr>
          </a:p>
          <a:p>
            <a:pPr algn="ctr"/>
            <a:r>
              <a:rPr lang="en-US" dirty="0">
                <a:solidFill>
                  <a:schemeClr val="bg1">
                    <a:lumMod val="50000"/>
                  </a:schemeClr>
                </a:solidFill>
              </a:rPr>
              <a:t>with</a:t>
            </a:r>
            <a:r>
              <a:rPr lang="en-US" sz="2400" dirty="0">
                <a:solidFill>
                  <a:schemeClr val="tx1"/>
                </a:solidFill>
              </a:rPr>
              <a:t> </a:t>
            </a:r>
            <a:r>
              <a:rPr lang="en-US" sz="2800" dirty="0">
                <a:solidFill>
                  <a:schemeClr val="tx1"/>
                </a:solidFill>
              </a:rPr>
              <a:t>Tests</a:t>
            </a:r>
            <a:endParaRPr lang="en-US" sz="2400" dirty="0">
              <a:solidFill>
                <a:schemeClr val="tx1"/>
              </a:solidFill>
            </a:endParaRPr>
          </a:p>
        </p:txBody>
      </p:sp>
      <p:sp>
        <p:nvSpPr>
          <p:cNvPr id="6" name="TextBox 5">
            <a:extLst>
              <a:ext uri="{FF2B5EF4-FFF2-40B4-BE49-F238E27FC236}">
                <a16:creationId xmlns:a16="http://schemas.microsoft.com/office/drawing/2014/main" id="{987833EC-5C11-B974-C6C7-073C1233AD1B}"/>
              </a:ext>
            </a:extLst>
          </p:cNvPr>
          <p:cNvSpPr txBox="1"/>
          <p:nvPr/>
        </p:nvSpPr>
        <p:spPr>
          <a:xfrm>
            <a:off x="267462" y="6259013"/>
            <a:ext cx="1863090" cy="400110"/>
          </a:xfrm>
          <a:prstGeom prst="rect">
            <a:avLst/>
          </a:prstGeom>
          <a:noFill/>
        </p:spPr>
        <p:txBody>
          <a:bodyPr wrap="square">
            <a:spAutoFit/>
          </a:bodyPr>
          <a:lstStyle/>
          <a:p>
            <a:r>
              <a:rPr lang="en-US" sz="2000" b="1" dirty="0"/>
              <a:t>Llewellyn Falco</a:t>
            </a:r>
          </a:p>
        </p:txBody>
      </p:sp>
      <p:sp>
        <p:nvSpPr>
          <p:cNvPr id="8" name="TextBox 7">
            <a:extLst>
              <a:ext uri="{FF2B5EF4-FFF2-40B4-BE49-F238E27FC236}">
                <a16:creationId xmlns:a16="http://schemas.microsoft.com/office/drawing/2014/main" id="{99E5F74C-8782-DF18-40B5-50DFDD76C69C}"/>
              </a:ext>
            </a:extLst>
          </p:cNvPr>
          <p:cNvSpPr txBox="1"/>
          <p:nvPr/>
        </p:nvSpPr>
        <p:spPr>
          <a:xfrm>
            <a:off x="10069830" y="6259013"/>
            <a:ext cx="1923596" cy="400110"/>
          </a:xfrm>
          <a:prstGeom prst="rect">
            <a:avLst/>
          </a:prstGeom>
          <a:noFill/>
        </p:spPr>
        <p:txBody>
          <a:bodyPr wrap="square">
            <a:spAutoFit/>
          </a:bodyPr>
          <a:lstStyle/>
          <a:p>
            <a:r>
              <a:rPr lang="en-US" sz="2000" b="1" dirty="0"/>
              <a:t>Lada Kesseler</a:t>
            </a:r>
          </a:p>
        </p:txBody>
      </p:sp>
    </p:spTree>
    <p:extLst>
      <p:ext uri="{BB962C8B-B14F-4D97-AF65-F5344CB8AC3E}">
        <p14:creationId xmlns:p14="http://schemas.microsoft.com/office/powerpoint/2010/main" val="16071165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rved Down Arrow 2"/>
          <p:cNvSpPr/>
          <p:nvPr/>
        </p:nvSpPr>
        <p:spPr bwMode="auto">
          <a:xfrm rot="16200000">
            <a:off x="2633387" y="3179948"/>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4" name="Curved Down Arrow 3"/>
          <p:cNvSpPr/>
          <p:nvPr/>
        </p:nvSpPr>
        <p:spPr bwMode="auto">
          <a:xfrm rot="5400000">
            <a:off x="6591606" y="3179949"/>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5" name="Curved Down Arrow 4"/>
          <p:cNvSpPr/>
          <p:nvPr/>
        </p:nvSpPr>
        <p:spPr bwMode="auto">
          <a:xfrm>
            <a:off x="4622573" y="1217784"/>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6" name="TextBox 5"/>
          <p:cNvSpPr txBox="1"/>
          <p:nvPr/>
        </p:nvSpPr>
        <p:spPr>
          <a:xfrm>
            <a:off x="7315200" y="1905001"/>
            <a:ext cx="1497760" cy="461665"/>
          </a:xfrm>
          <a:prstGeom prst="rect">
            <a:avLst/>
          </a:prstGeom>
          <a:noFill/>
        </p:spPr>
        <p:txBody>
          <a:bodyPr wrap="square" rtlCol="0">
            <a:spAutoFit/>
          </a:bodyPr>
          <a:lstStyle/>
          <a:p>
            <a:r>
              <a:rPr lang="en-US" sz="2400" dirty="0"/>
              <a:t>English</a:t>
            </a:r>
          </a:p>
        </p:txBody>
      </p:sp>
      <p:sp>
        <p:nvSpPr>
          <p:cNvPr id="7" name="TextBox 6"/>
          <p:cNvSpPr txBox="1"/>
          <p:nvPr/>
        </p:nvSpPr>
        <p:spPr>
          <a:xfrm>
            <a:off x="7341442" y="5107678"/>
            <a:ext cx="825867" cy="461665"/>
          </a:xfrm>
          <a:prstGeom prst="rect">
            <a:avLst/>
          </a:prstGeom>
          <a:noFill/>
        </p:spPr>
        <p:txBody>
          <a:bodyPr wrap="none" rtlCol="0">
            <a:spAutoFit/>
          </a:bodyPr>
          <a:lstStyle/>
          <a:p>
            <a:r>
              <a:rPr lang="en-US" sz="2400" dirty="0"/>
              <a:t>Code</a:t>
            </a:r>
          </a:p>
        </p:txBody>
      </p:sp>
      <p:sp>
        <p:nvSpPr>
          <p:cNvPr id="8" name="TextBox 7"/>
          <p:cNvSpPr txBox="1"/>
          <p:nvPr/>
        </p:nvSpPr>
        <p:spPr>
          <a:xfrm>
            <a:off x="3556000" y="5170319"/>
            <a:ext cx="1026216" cy="461665"/>
          </a:xfrm>
          <a:prstGeom prst="rect">
            <a:avLst/>
          </a:prstGeom>
          <a:noFill/>
        </p:spPr>
        <p:txBody>
          <a:bodyPr wrap="square" rtlCol="0">
            <a:spAutoFit/>
          </a:bodyPr>
          <a:lstStyle/>
          <a:p>
            <a:r>
              <a:rPr lang="en-US" sz="2400" dirty="0"/>
              <a:t>Result</a:t>
            </a:r>
          </a:p>
        </p:txBody>
      </p:sp>
      <p:sp>
        <p:nvSpPr>
          <p:cNvPr id="9" name="TextBox 8"/>
          <p:cNvSpPr txBox="1"/>
          <p:nvPr/>
        </p:nvSpPr>
        <p:spPr>
          <a:xfrm>
            <a:off x="2844799" y="1923033"/>
            <a:ext cx="1777772" cy="461665"/>
          </a:xfrm>
          <a:prstGeom prst="rect">
            <a:avLst/>
          </a:prstGeom>
          <a:noFill/>
        </p:spPr>
        <p:txBody>
          <a:bodyPr wrap="square" rtlCol="0">
            <a:spAutoFit/>
          </a:bodyPr>
          <a:lstStyle/>
          <a:p>
            <a:r>
              <a:rPr lang="en-US" sz="2400" dirty="0"/>
              <a:t>Whiteboard</a:t>
            </a:r>
          </a:p>
        </p:txBody>
      </p:sp>
      <p:grpSp>
        <p:nvGrpSpPr>
          <p:cNvPr id="10" name="Group 9"/>
          <p:cNvGrpSpPr/>
          <p:nvPr/>
        </p:nvGrpSpPr>
        <p:grpSpPr>
          <a:xfrm>
            <a:off x="1422400" y="279400"/>
            <a:ext cx="1347536" cy="2802021"/>
            <a:chOff x="635115" y="-227609"/>
            <a:chExt cx="1010652" cy="2101516"/>
          </a:xfrm>
        </p:grpSpPr>
        <p:sp>
          <p:nvSpPr>
            <p:cNvPr id="11" name="Rectangle 10"/>
            <p:cNvSpPr/>
            <p:nvPr/>
          </p:nvSpPr>
          <p:spPr bwMode="auto">
            <a:xfrm>
              <a:off x="635115" y="29065"/>
              <a:ext cx="1010652" cy="1138989"/>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cxnSp>
          <p:nvCxnSpPr>
            <p:cNvPr id="12" name="Straight Connector 11"/>
            <p:cNvCxnSpPr/>
            <p:nvPr/>
          </p:nvCxnSpPr>
          <p:spPr bwMode="auto">
            <a:xfrm>
              <a:off x="1140441" y="-227609"/>
              <a:ext cx="0" cy="256674"/>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3" name="Straight Connector 12"/>
            <p:cNvCxnSpPr/>
            <p:nvPr/>
          </p:nvCxnSpPr>
          <p:spPr bwMode="auto">
            <a:xfrm flipV="1">
              <a:off x="819599" y="1168054"/>
              <a:ext cx="184484" cy="705853"/>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4" name="Straight Connector 13"/>
            <p:cNvCxnSpPr/>
            <p:nvPr/>
          </p:nvCxnSpPr>
          <p:spPr bwMode="auto">
            <a:xfrm flipV="1">
              <a:off x="1140441" y="1168054"/>
              <a:ext cx="0" cy="52939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5" name="Straight Connector 14"/>
            <p:cNvCxnSpPr/>
            <p:nvPr/>
          </p:nvCxnSpPr>
          <p:spPr bwMode="auto">
            <a:xfrm flipH="1" flipV="1">
              <a:off x="1276799" y="1168054"/>
              <a:ext cx="176463" cy="705853"/>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6" name="Straight Arrow Connector 15"/>
            <p:cNvCxnSpPr/>
            <p:nvPr/>
          </p:nvCxnSpPr>
          <p:spPr bwMode="auto">
            <a:xfrm>
              <a:off x="1140441" y="173520"/>
              <a:ext cx="0" cy="842838"/>
            </a:xfrm>
            <a:prstGeom prst="straightConnector1">
              <a:avLst/>
            </a:prstGeom>
            <a:solidFill>
              <a:schemeClr val="accent1"/>
            </a:solidFill>
            <a:ln w="9525" cap="flat" cmpd="sng" algn="ctr">
              <a:solidFill>
                <a:schemeClr val="tx1"/>
              </a:solidFill>
              <a:prstDash val="solid"/>
              <a:round/>
              <a:headEnd type="arrow"/>
              <a:tailEnd type="arrow"/>
            </a:ln>
            <a:effectLst/>
          </p:spPr>
        </p:cxnSp>
        <p:cxnSp>
          <p:nvCxnSpPr>
            <p:cNvPr id="17" name="Straight Arrow Connector 16"/>
            <p:cNvCxnSpPr/>
            <p:nvPr/>
          </p:nvCxnSpPr>
          <p:spPr bwMode="auto">
            <a:xfrm flipV="1">
              <a:off x="762000" y="598559"/>
              <a:ext cx="691262" cy="1"/>
            </a:xfrm>
            <a:prstGeom prst="straightConnector1">
              <a:avLst/>
            </a:prstGeom>
            <a:solidFill>
              <a:schemeClr val="accent1"/>
            </a:solidFill>
            <a:ln w="9525" cap="flat" cmpd="sng" algn="ctr">
              <a:solidFill>
                <a:schemeClr val="tx1"/>
              </a:solidFill>
              <a:prstDash val="solid"/>
              <a:round/>
              <a:headEnd type="arrow"/>
              <a:tailEnd type="arrow"/>
            </a:ln>
            <a:effectLst/>
          </p:spPr>
        </p:cxnSp>
        <p:cxnSp>
          <p:nvCxnSpPr>
            <p:cNvPr id="18" name="Straight Connector 17"/>
            <p:cNvCxnSpPr/>
            <p:nvPr/>
          </p:nvCxnSpPr>
          <p:spPr bwMode="auto">
            <a:xfrm flipV="1">
              <a:off x="1140441" y="380254"/>
              <a:ext cx="224589" cy="218123"/>
            </a:xfrm>
            <a:prstGeom prst="line">
              <a:avLst/>
            </a:prstGeom>
            <a:solidFill>
              <a:schemeClr val="accent1"/>
            </a:solidFill>
            <a:ln w="34925" cap="flat" cmpd="sng" algn="ctr">
              <a:solidFill>
                <a:srgbClr val="FF0000"/>
              </a:solidFill>
              <a:prstDash val="solid"/>
              <a:round/>
              <a:headEnd type="none" w="med" len="med"/>
              <a:tailEnd type="none" w="med" len="med"/>
            </a:ln>
            <a:effectLst/>
          </p:spPr>
        </p:cxnSp>
      </p:grpSp>
      <p:sp>
        <p:nvSpPr>
          <p:cNvPr id="19" name="TextBox 18"/>
          <p:cNvSpPr txBox="1"/>
          <p:nvPr/>
        </p:nvSpPr>
        <p:spPr>
          <a:xfrm>
            <a:off x="7620003" y="889002"/>
            <a:ext cx="3555876" cy="830997"/>
          </a:xfrm>
          <a:prstGeom prst="rect">
            <a:avLst/>
          </a:prstGeom>
          <a:solidFill>
            <a:schemeClr val="bg1"/>
          </a:solidFill>
          <a:ln>
            <a:solidFill>
              <a:schemeClr val="tx1"/>
            </a:solidFill>
          </a:ln>
        </p:spPr>
        <p:txBody>
          <a:bodyPr wrap="square" rtlCol="0">
            <a:spAutoFit/>
          </a:bodyPr>
          <a:lstStyle/>
          <a:p>
            <a:r>
              <a:rPr lang="en-US" sz="2400" dirty="0">
                <a:solidFill>
                  <a:srgbClr val="2AD122"/>
                </a:solidFill>
              </a:rPr>
              <a:t>// Create side (0,0) – (3,4)</a:t>
            </a:r>
          </a:p>
          <a:p>
            <a:r>
              <a:rPr lang="en-US" sz="2400" dirty="0">
                <a:solidFill>
                  <a:srgbClr val="2AD122"/>
                </a:solidFill>
              </a:rPr>
              <a:t>// Verify length</a:t>
            </a:r>
          </a:p>
        </p:txBody>
      </p:sp>
      <p:sp>
        <p:nvSpPr>
          <p:cNvPr id="20" name="TextBox 19"/>
          <p:cNvSpPr txBox="1"/>
          <p:nvPr/>
        </p:nvSpPr>
        <p:spPr>
          <a:xfrm>
            <a:off x="7010400" y="5867400"/>
            <a:ext cx="5080000" cy="748795"/>
          </a:xfrm>
          <a:prstGeom prst="rect">
            <a:avLst/>
          </a:prstGeom>
          <a:solidFill>
            <a:schemeClr val="bg1"/>
          </a:solidFill>
          <a:ln>
            <a:solidFill>
              <a:schemeClr val="tx1"/>
            </a:solidFill>
          </a:ln>
        </p:spPr>
        <p:txBody>
          <a:bodyPr wrap="square" rtlCol="0">
            <a:spAutoFit/>
          </a:bodyPr>
          <a:lstStyle/>
          <a:p>
            <a:r>
              <a:rPr lang="en-US" sz="2133" dirty="0"/>
              <a:t>Side s = new Side(0,0,3,4);</a:t>
            </a:r>
          </a:p>
          <a:p>
            <a:r>
              <a:rPr lang="en-US" sz="2133" dirty="0"/>
              <a:t>Approvals.Verify(s + “ length = “ +s.Length);</a:t>
            </a:r>
          </a:p>
        </p:txBody>
      </p:sp>
      <p:sp>
        <p:nvSpPr>
          <p:cNvPr id="21" name="TextBox 20"/>
          <p:cNvSpPr txBox="1"/>
          <p:nvPr/>
        </p:nvSpPr>
        <p:spPr>
          <a:xfrm>
            <a:off x="508000" y="5867401"/>
            <a:ext cx="3984867" cy="502766"/>
          </a:xfrm>
          <a:prstGeom prst="rect">
            <a:avLst/>
          </a:prstGeom>
          <a:solidFill>
            <a:schemeClr val="bg1"/>
          </a:solidFill>
          <a:ln>
            <a:solidFill>
              <a:schemeClr val="tx1"/>
            </a:solidFill>
          </a:ln>
        </p:spPr>
        <p:txBody>
          <a:bodyPr wrap="square" rtlCol="0">
            <a:spAutoFit/>
          </a:bodyPr>
          <a:lstStyle/>
          <a:p>
            <a:r>
              <a:rPr lang="en-US" sz="2667" dirty="0"/>
              <a:t>Side (0,0) – (3,4) length = 5</a:t>
            </a:r>
          </a:p>
        </p:txBody>
      </p:sp>
      <p:sp>
        <p:nvSpPr>
          <p:cNvPr id="22" name="Curved Down Arrow 21"/>
          <p:cNvSpPr/>
          <p:nvPr/>
        </p:nvSpPr>
        <p:spPr bwMode="auto">
          <a:xfrm rot="10800000">
            <a:off x="4590493" y="5025943"/>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23" name="TextBox 22"/>
          <p:cNvSpPr txBox="1"/>
          <p:nvPr/>
        </p:nvSpPr>
        <p:spPr>
          <a:xfrm>
            <a:off x="4165604" y="3327402"/>
            <a:ext cx="3453061" cy="830997"/>
          </a:xfrm>
          <a:prstGeom prst="rect">
            <a:avLst/>
          </a:prstGeom>
          <a:noFill/>
        </p:spPr>
        <p:txBody>
          <a:bodyPr wrap="none" rtlCol="0">
            <a:spAutoFit/>
          </a:bodyPr>
          <a:lstStyle/>
          <a:p>
            <a:r>
              <a:rPr lang="en-US" sz="4800" dirty="0"/>
              <a:t>Testing Circle</a:t>
            </a:r>
          </a:p>
        </p:txBody>
      </p:sp>
    </p:spTree>
    <p:extLst>
      <p:ext uri="{BB962C8B-B14F-4D97-AF65-F5344CB8AC3E}">
        <p14:creationId xmlns:p14="http://schemas.microsoft.com/office/powerpoint/2010/main" val="42243514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 higlight">
            <a:extLst>
              <a:ext uri="{FF2B5EF4-FFF2-40B4-BE49-F238E27FC236}">
                <a16:creationId xmlns:a16="http://schemas.microsoft.com/office/drawing/2014/main" id="{7BB10FD0-3035-F391-31BB-AB25D0A081FD}"/>
              </a:ext>
            </a:extLst>
          </p:cNvPr>
          <p:cNvSpPr/>
          <p:nvPr/>
        </p:nvSpPr>
        <p:spPr>
          <a:xfrm>
            <a:off x="1031358" y="180753"/>
            <a:ext cx="3591213" cy="2998382"/>
          </a:xfrm>
          <a:prstGeom prst="rect">
            <a:avLst/>
          </a:prstGeom>
          <a:solidFill>
            <a:srgbClr val="FFFF00">
              <a:alpha val="5960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urved Down Arrow 2"/>
          <p:cNvSpPr/>
          <p:nvPr/>
        </p:nvSpPr>
        <p:spPr bwMode="auto">
          <a:xfrm rot="16200000">
            <a:off x="2633387" y="3179948"/>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4" name="Curved Down Arrow 3"/>
          <p:cNvSpPr/>
          <p:nvPr/>
        </p:nvSpPr>
        <p:spPr bwMode="auto">
          <a:xfrm rot="5400000">
            <a:off x="6591606" y="3179949"/>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5" name="Curved Down Arrow 4"/>
          <p:cNvSpPr/>
          <p:nvPr/>
        </p:nvSpPr>
        <p:spPr bwMode="auto">
          <a:xfrm>
            <a:off x="4622573" y="1217784"/>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6" name="TextBox 5"/>
          <p:cNvSpPr txBox="1"/>
          <p:nvPr/>
        </p:nvSpPr>
        <p:spPr>
          <a:xfrm>
            <a:off x="7315200" y="1905001"/>
            <a:ext cx="1497760" cy="461665"/>
          </a:xfrm>
          <a:prstGeom prst="rect">
            <a:avLst/>
          </a:prstGeom>
          <a:noFill/>
        </p:spPr>
        <p:txBody>
          <a:bodyPr wrap="square" rtlCol="0">
            <a:spAutoFit/>
          </a:bodyPr>
          <a:lstStyle/>
          <a:p>
            <a:r>
              <a:rPr lang="en-US" sz="2400" dirty="0"/>
              <a:t>English</a:t>
            </a:r>
          </a:p>
        </p:txBody>
      </p:sp>
      <p:sp>
        <p:nvSpPr>
          <p:cNvPr id="7" name="TextBox 6"/>
          <p:cNvSpPr txBox="1"/>
          <p:nvPr/>
        </p:nvSpPr>
        <p:spPr>
          <a:xfrm>
            <a:off x="7341442" y="5107678"/>
            <a:ext cx="825867" cy="461665"/>
          </a:xfrm>
          <a:prstGeom prst="rect">
            <a:avLst/>
          </a:prstGeom>
          <a:noFill/>
        </p:spPr>
        <p:txBody>
          <a:bodyPr wrap="none" rtlCol="0">
            <a:spAutoFit/>
          </a:bodyPr>
          <a:lstStyle/>
          <a:p>
            <a:r>
              <a:rPr lang="en-US" sz="2400" dirty="0"/>
              <a:t>Code</a:t>
            </a:r>
          </a:p>
        </p:txBody>
      </p:sp>
      <p:sp>
        <p:nvSpPr>
          <p:cNvPr id="8" name="TextBox 7"/>
          <p:cNvSpPr txBox="1"/>
          <p:nvPr/>
        </p:nvSpPr>
        <p:spPr>
          <a:xfrm>
            <a:off x="3556000" y="5170319"/>
            <a:ext cx="1026216" cy="461665"/>
          </a:xfrm>
          <a:prstGeom prst="rect">
            <a:avLst/>
          </a:prstGeom>
          <a:noFill/>
        </p:spPr>
        <p:txBody>
          <a:bodyPr wrap="square" rtlCol="0">
            <a:spAutoFit/>
          </a:bodyPr>
          <a:lstStyle/>
          <a:p>
            <a:r>
              <a:rPr lang="en-US" sz="2400" dirty="0"/>
              <a:t>Result</a:t>
            </a:r>
          </a:p>
        </p:txBody>
      </p:sp>
      <p:sp>
        <p:nvSpPr>
          <p:cNvPr id="9" name="TextBox 8"/>
          <p:cNvSpPr txBox="1"/>
          <p:nvPr/>
        </p:nvSpPr>
        <p:spPr>
          <a:xfrm>
            <a:off x="2844799" y="1923033"/>
            <a:ext cx="1777772" cy="461665"/>
          </a:xfrm>
          <a:prstGeom prst="rect">
            <a:avLst/>
          </a:prstGeom>
          <a:noFill/>
        </p:spPr>
        <p:txBody>
          <a:bodyPr wrap="square" rtlCol="0">
            <a:spAutoFit/>
          </a:bodyPr>
          <a:lstStyle/>
          <a:p>
            <a:r>
              <a:rPr lang="en-US" sz="2400" dirty="0"/>
              <a:t>Whiteboard</a:t>
            </a:r>
          </a:p>
        </p:txBody>
      </p:sp>
      <p:grpSp>
        <p:nvGrpSpPr>
          <p:cNvPr id="10" name="Group 9"/>
          <p:cNvGrpSpPr/>
          <p:nvPr/>
        </p:nvGrpSpPr>
        <p:grpSpPr>
          <a:xfrm>
            <a:off x="1422400" y="279400"/>
            <a:ext cx="1347536" cy="2802021"/>
            <a:chOff x="635115" y="-227609"/>
            <a:chExt cx="1010652" cy="2101516"/>
          </a:xfrm>
        </p:grpSpPr>
        <p:sp>
          <p:nvSpPr>
            <p:cNvPr id="11" name="Rectangle 10"/>
            <p:cNvSpPr/>
            <p:nvPr/>
          </p:nvSpPr>
          <p:spPr bwMode="auto">
            <a:xfrm>
              <a:off x="635115" y="29065"/>
              <a:ext cx="1010652" cy="1138989"/>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cxnSp>
          <p:nvCxnSpPr>
            <p:cNvPr id="12" name="Straight Connector 11"/>
            <p:cNvCxnSpPr/>
            <p:nvPr/>
          </p:nvCxnSpPr>
          <p:spPr bwMode="auto">
            <a:xfrm>
              <a:off x="1140441" y="-227609"/>
              <a:ext cx="0" cy="256674"/>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3" name="Straight Connector 12"/>
            <p:cNvCxnSpPr/>
            <p:nvPr/>
          </p:nvCxnSpPr>
          <p:spPr bwMode="auto">
            <a:xfrm flipV="1">
              <a:off x="819599" y="1168054"/>
              <a:ext cx="184484" cy="705853"/>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4" name="Straight Connector 13"/>
            <p:cNvCxnSpPr/>
            <p:nvPr/>
          </p:nvCxnSpPr>
          <p:spPr bwMode="auto">
            <a:xfrm flipV="1">
              <a:off x="1140441" y="1168054"/>
              <a:ext cx="0" cy="52939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5" name="Straight Connector 14"/>
            <p:cNvCxnSpPr/>
            <p:nvPr/>
          </p:nvCxnSpPr>
          <p:spPr bwMode="auto">
            <a:xfrm flipH="1" flipV="1">
              <a:off x="1276799" y="1168054"/>
              <a:ext cx="176463" cy="705853"/>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6" name="Straight Arrow Connector 15"/>
            <p:cNvCxnSpPr/>
            <p:nvPr/>
          </p:nvCxnSpPr>
          <p:spPr bwMode="auto">
            <a:xfrm>
              <a:off x="1140441" y="173520"/>
              <a:ext cx="0" cy="842838"/>
            </a:xfrm>
            <a:prstGeom prst="straightConnector1">
              <a:avLst/>
            </a:prstGeom>
            <a:solidFill>
              <a:schemeClr val="accent1"/>
            </a:solidFill>
            <a:ln w="9525" cap="flat" cmpd="sng" algn="ctr">
              <a:solidFill>
                <a:schemeClr val="tx1"/>
              </a:solidFill>
              <a:prstDash val="solid"/>
              <a:round/>
              <a:headEnd type="arrow"/>
              <a:tailEnd type="arrow"/>
            </a:ln>
            <a:effectLst/>
          </p:spPr>
        </p:cxnSp>
        <p:cxnSp>
          <p:nvCxnSpPr>
            <p:cNvPr id="17" name="Straight Arrow Connector 16"/>
            <p:cNvCxnSpPr/>
            <p:nvPr/>
          </p:nvCxnSpPr>
          <p:spPr bwMode="auto">
            <a:xfrm flipV="1">
              <a:off x="762000" y="598559"/>
              <a:ext cx="691262" cy="1"/>
            </a:xfrm>
            <a:prstGeom prst="straightConnector1">
              <a:avLst/>
            </a:prstGeom>
            <a:solidFill>
              <a:schemeClr val="accent1"/>
            </a:solidFill>
            <a:ln w="9525" cap="flat" cmpd="sng" algn="ctr">
              <a:solidFill>
                <a:schemeClr val="tx1"/>
              </a:solidFill>
              <a:prstDash val="solid"/>
              <a:round/>
              <a:headEnd type="arrow"/>
              <a:tailEnd type="arrow"/>
            </a:ln>
            <a:effectLst/>
          </p:spPr>
        </p:cxnSp>
        <p:cxnSp>
          <p:nvCxnSpPr>
            <p:cNvPr id="18" name="Straight Connector 17"/>
            <p:cNvCxnSpPr/>
            <p:nvPr/>
          </p:nvCxnSpPr>
          <p:spPr bwMode="auto">
            <a:xfrm flipV="1">
              <a:off x="1140441" y="380254"/>
              <a:ext cx="224589" cy="218123"/>
            </a:xfrm>
            <a:prstGeom prst="line">
              <a:avLst/>
            </a:prstGeom>
            <a:solidFill>
              <a:schemeClr val="accent1"/>
            </a:solidFill>
            <a:ln w="34925" cap="flat" cmpd="sng" algn="ctr">
              <a:solidFill>
                <a:srgbClr val="FF0000"/>
              </a:solidFill>
              <a:prstDash val="solid"/>
              <a:round/>
              <a:headEnd type="none" w="med" len="med"/>
              <a:tailEnd type="none" w="med" len="med"/>
            </a:ln>
            <a:effectLst/>
          </p:spPr>
        </p:cxnSp>
      </p:grpSp>
      <p:sp>
        <p:nvSpPr>
          <p:cNvPr id="19" name="TextBox 18"/>
          <p:cNvSpPr txBox="1"/>
          <p:nvPr/>
        </p:nvSpPr>
        <p:spPr>
          <a:xfrm>
            <a:off x="7620003" y="889002"/>
            <a:ext cx="3555876" cy="830997"/>
          </a:xfrm>
          <a:prstGeom prst="rect">
            <a:avLst/>
          </a:prstGeom>
          <a:solidFill>
            <a:schemeClr val="bg1"/>
          </a:solidFill>
          <a:ln>
            <a:solidFill>
              <a:schemeClr val="tx1"/>
            </a:solidFill>
          </a:ln>
        </p:spPr>
        <p:txBody>
          <a:bodyPr wrap="square" rtlCol="0">
            <a:spAutoFit/>
          </a:bodyPr>
          <a:lstStyle/>
          <a:p>
            <a:r>
              <a:rPr lang="en-US" sz="2400" dirty="0">
                <a:solidFill>
                  <a:srgbClr val="2AD122"/>
                </a:solidFill>
              </a:rPr>
              <a:t>// Create side (0,0) – (3,4)</a:t>
            </a:r>
          </a:p>
          <a:p>
            <a:r>
              <a:rPr lang="en-US" sz="2400" dirty="0">
                <a:solidFill>
                  <a:srgbClr val="2AD122"/>
                </a:solidFill>
              </a:rPr>
              <a:t>// Verify length</a:t>
            </a:r>
          </a:p>
        </p:txBody>
      </p:sp>
      <p:sp>
        <p:nvSpPr>
          <p:cNvPr id="20" name="TextBox 19"/>
          <p:cNvSpPr txBox="1"/>
          <p:nvPr/>
        </p:nvSpPr>
        <p:spPr>
          <a:xfrm>
            <a:off x="7010400" y="5867400"/>
            <a:ext cx="5080000" cy="748795"/>
          </a:xfrm>
          <a:prstGeom prst="rect">
            <a:avLst/>
          </a:prstGeom>
          <a:solidFill>
            <a:schemeClr val="bg1"/>
          </a:solidFill>
          <a:ln>
            <a:solidFill>
              <a:schemeClr val="tx1"/>
            </a:solidFill>
          </a:ln>
        </p:spPr>
        <p:txBody>
          <a:bodyPr wrap="square" rtlCol="0">
            <a:spAutoFit/>
          </a:bodyPr>
          <a:lstStyle/>
          <a:p>
            <a:r>
              <a:rPr lang="en-US" sz="2133" dirty="0"/>
              <a:t>Side s = new Side(0,0,3,4);</a:t>
            </a:r>
          </a:p>
          <a:p>
            <a:r>
              <a:rPr lang="en-US" sz="2133" dirty="0"/>
              <a:t>Approvals.Verify(s + “ length = “ +s.Length);</a:t>
            </a:r>
          </a:p>
        </p:txBody>
      </p:sp>
      <p:sp>
        <p:nvSpPr>
          <p:cNvPr id="21" name="TextBox 20"/>
          <p:cNvSpPr txBox="1"/>
          <p:nvPr/>
        </p:nvSpPr>
        <p:spPr>
          <a:xfrm>
            <a:off x="508000" y="5867401"/>
            <a:ext cx="3984867" cy="502766"/>
          </a:xfrm>
          <a:prstGeom prst="rect">
            <a:avLst/>
          </a:prstGeom>
          <a:solidFill>
            <a:schemeClr val="bg1"/>
          </a:solidFill>
          <a:ln>
            <a:solidFill>
              <a:schemeClr val="tx1"/>
            </a:solidFill>
          </a:ln>
        </p:spPr>
        <p:txBody>
          <a:bodyPr wrap="square" rtlCol="0">
            <a:spAutoFit/>
          </a:bodyPr>
          <a:lstStyle/>
          <a:p>
            <a:r>
              <a:rPr lang="en-US" sz="2667" dirty="0"/>
              <a:t>Side (0,0) – (3,4) length = 5</a:t>
            </a:r>
          </a:p>
        </p:txBody>
      </p:sp>
      <p:sp>
        <p:nvSpPr>
          <p:cNvPr id="22" name="Curved Down Arrow 21"/>
          <p:cNvSpPr/>
          <p:nvPr/>
        </p:nvSpPr>
        <p:spPr bwMode="auto">
          <a:xfrm rot="10800000">
            <a:off x="4590493" y="5025943"/>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23" name="TextBox 22"/>
          <p:cNvSpPr txBox="1"/>
          <p:nvPr/>
        </p:nvSpPr>
        <p:spPr>
          <a:xfrm>
            <a:off x="4165604" y="3327402"/>
            <a:ext cx="3453061" cy="830997"/>
          </a:xfrm>
          <a:prstGeom prst="rect">
            <a:avLst/>
          </a:prstGeom>
          <a:noFill/>
        </p:spPr>
        <p:txBody>
          <a:bodyPr wrap="none" rtlCol="0">
            <a:spAutoFit/>
          </a:bodyPr>
          <a:lstStyle/>
          <a:p>
            <a:r>
              <a:rPr lang="en-US" sz="4800" dirty="0"/>
              <a:t>Testing Circle</a:t>
            </a:r>
          </a:p>
        </p:txBody>
      </p:sp>
    </p:spTree>
    <p:extLst>
      <p:ext uri="{BB962C8B-B14F-4D97-AF65-F5344CB8AC3E}">
        <p14:creationId xmlns:p14="http://schemas.microsoft.com/office/powerpoint/2010/main" val="36693972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 higlight">
            <a:extLst>
              <a:ext uri="{FF2B5EF4-FFF2-40B4-BE49-F238E27FC236}">
                <a16:creationId xmlns:a16="http://schemas.microsoft.com/office/drawing/2014/main" id="{7BB10FD0-3035-F391-31BB-AB25D0A081FD}"/>
              </a:ext>
            </a:extLst>
          </p:cNvPr>
          <p:cNvSpPr/>
          <p:nvPr/>
        </p:nvSpPr>
        <p:spPr>
          <a:xfrm>
            <a:off x="7309364" y="621631"/>
            <a:ext cx="4163047" cy="1808481"/>
          </a:xfrm>
          <a:prstGeom prst="rect">
            <a:avLst/>
          </a:prstGeom>
          <a:solidFill>
            <a:srgbClr val="FFFF00">
              <a:alpha val="5960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urved Down Arrow 2"/>
          <p:cNvSpPr/>
          <p:nvPr/>
        </p:nvSpPr>
        <p:spPr bwMode="auto">
          <a:xfrm rot="16200000">
            <a:off x="2633387" y="3179948"/>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4" name="Curved Down Arrow 3"/>
          <p:cNvSpPr/>
          <p:nvPr/>
        </p:nvSpPr>
        <p:spPr bwMode="auto">
          <a:xfrm rot="5400000">
            <a:off x="6591606" y="3179949"/>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5" name="Curved Down Arrow 4"/>
          <p:cNvSpPr/>
          <p:nvPr/>
        </p:nvSpPr>
        <p:spPr bwMode="auto">
          <a:xfrm>
            <a:off x="4622573" y="1217784"/>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6" name="TextBox 5"/>
          <p:cNvSpPr txBox="1"/>
          <p:nvPr/>
        </p:nvSpPr>
        <p:spPr>
          <a:xfrm>
            <a:off x="7315200" y="1905001"/>
            <a:ext cx="1497760" cy="461665"/>
          </a:xfrm>
          <a:prstGeom prst="rect">
            <a:avLst/>
          </a:prstGeom>
          <a:noFill/>
        </p:spPr>
        <p:txBody>
          <a:bodyPr wrap="square" rtlCol="0">
            <a:spAutoFit/>
          </a:bodyPr>
          <a:lstStyle/>
          <a:p>
            <a:r>
              <a:rPr lang="en-US" sz="2400" dirty="0"/>
              <a:t>English</a:t>
            </a:r>
          </a:p>
        </p:txBody>
      </p:sp>
      <p:sp>
        <p:nvSpPr>
          <p:cNvPr id="7" name="TextBox 6"/>
          <p:cNvSpPr txBox="1"/>
          <p:nvPr/>
        </p:nvSpPr>
        <p:spPr>
          <a:xfrm>
            <a:off x="7341442" y="5107678"/>
            <a:ext cx="825867" cy="461665"/>
          </a:xfrm>
          <a:prstGeom prst="rect">
            <a:avLst/>
          </a:prstGeom>
          <a:noFill/>
        </p:spPr>
        <p:txBody>
          <a:bodyPr wrap="none" rtlCol="0">
            <a:spAutoFit/>
          </a:bodyPr>
          <a:lstStyle/>
          <a:p>
            <a:r>
              <a:rPr lang="en-US" sz="2400" dirty="0"/>
              <a:t>Code</a:t>
            </a:r>
          </a:p>
        </p:txBody>
      </p:sp>
      <p:sp>
        <p:nvSpPr>
          <p:cNvPr id="8" name="TextBox 7"/>
          <p:cNvSpPr txBox="1"/>
          <p:nvPr/>
        </p:nvSpPr>
        <p:spPr>
          <a:xfrm>
            <a:off x="3556000" y="5170319"/>
            <a:ext cx="1026216" cy="461665"/>
          </a:xfrm>
          <a:prstGeom prst="rect">
            <a:avLst/>
          </a:prstGeom>
          <a:noFill/>
        </p:spPr>
        <p:txBody>
          <a:bodyPr wrap="square" rtlCol="0">
            <a:spAutoFit/>
          </a:bodyPr>
          <a:lstStyle/>
          <a:p>
            <a:r>
              <a:rPr lang="en-US" sz="2400" dirty="0"/>
              <a:t>Result</a:t>
            </a:r>
          </a:p>
        </p:txBody>
      </p:sp>
      <p:sp>
        <p:nvSpPr>
          <p:cNvPr id="9" name="TextBox 8"/>
          <p:cNvSpPr txBox="1"/>
          <p:nvPr/>
        </p:nvSpPr>
        <p:spPr>
          <a:xfrm>
            <a:off x="2844799" y="1923033"/>
            <a:ext cx="1777772" cy="461665"/>
          </a:xfrm>
          <a:prstGeom prst="rect">
            <a:avLst/>
          </a:prstGeom>
          <a:noFill/>
        </p:spPr>
        <p:txBody>
          <a:bodyPr wrap="square" rtlCol="0">
            <a:spAutoFit/>
          </a:bodyPr>
          <a:lstStyle/>
          <a:p>
            <a:r>
              <a:rPr lang="en-US" sz="2400" dirty="0"/>
              <a:t>Whiteboard</a:t>
            </a:r>
          </a:p>
        </p:txBody>
      </p:sp>
      <p:grpSp>
        <p:nvGrpSpPr>
          <p:cNvPr id="10" name="Group 9"/>
          <p:cNvGrpSpPr/>
          <p:nvPr/>
        </p:nvGrpSpPr>
        <p:grpSpPr>
          <a:xfrm>
            <a:off x="1422400" y="279400"/>
            <a:ext cx="1347536" cy="2802021"/>
            <a:chOff x="635115" y="-227609"/>
            <a:chExt cx="1010652" cy="2101516"/>
          </a:xfrm>
        </p:grpSpPr>
        <p:sp>
          <p:nvSpPr>
            <p:cNvPr id="11" name="Rectangle 10"/>
            <p:cNvSpPr/>
            <p:nvPr/>
          </p:nvSpPr>
          <p:spPr bwMode="auto">
            <a:xfrm>
              <a:off x="635115" y="29065"/>
              <a:ext cx="1010652" cy="1138989"/>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cxnSp>
          <p:nvCxnSpPr>
            <p:cNvPr id="12" name="Straight Connector 11"/>
            <p:cNvCxnSpPr/>
            <p:nvPr/>
          </p:nvCxnSpPr>
          <p:spPr bwMode="auto">
            <a:xfrm>
              <a:off x="1140441" y="-227609"/>
              <a:ext cx="0" cy="256674"/>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3" name="Straight Connector 12"/>
            <p:cNvCxnSpPr/>
            <p:nvPr/>
          </p:nvCxnSpPr>
          <p:spPr bwMode="auto">
            <a:xfrm flipV="1">
              <a:off x="819599" y="1168054"/>
              <a:ext cx="184484" cy="705853"/>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4" name="Straight Connector 13"/>
            <p:cNvCxnSpPr/>
            <p:nvPr/>
          </p:nvCxnSpPr>
          <p:spPr bwMode="auto">
            <a:xfrm flipV="1">
              <a:off x="1140441" y="1168054"/>
              <a:ext cx="0" cy="52939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5" name="Straight Connector 14"/>
            <p:cNvCxnSpPr/>
            <p:nvPr/>
          </p:nvCxnSpPr>
          <p:spPr bwMode="auto">
            <a:xfrm flipH="1" flipV="1">
              <a:off x="1276799" y="1168054"/>
              <a:ext cx="176463" cy="705853"/>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6" name="Straight Arrow Connector 15"/>
            <p:cNvCxnSpPr/>
            <p:nvPr/>
          </p:nvCxnSpPr>
          <p:spPr bwMode="auto">
            <a:xfrm>
              <a:off x="1140441" y="173520"/>
              <a:ext cx="0" cy="842838"/>
            </a:xfrm>
            <a:prstGeom prst="straightConnector1">
              <a:avLst/>
            </a:prstGeom>
            <a:solidFill>
              <a:schemeClr val="accent1"/>
            </a:solidFill>
            <a:ln w="9525" cap="flat" cmpd="sng" algn="ctr">
              <a:solidFill>
                <a:schemeClr val="tx1"/>
              </a:solidFill>
              <a:prstDash val="solid"/>
              <a:round/>
              <a:headEnd type="arrow"/>
              <a:tailEnd type="arrow"/>
            </a:ln>
            <a:effectLst/>
          </p:spPr>
        </p:cxnSp>
        <p:cxnSp>
          <p:nvCxnSpPr>
            <p:cNvPr id="17" name="Straight Arrow Connector 16"/>
            <p:cNvCxnSpPr/>
            <p:nvPr/>
          </p:nvCxnSpPr>
          <p:spPr bwMode="auto">
            <a:xfrm flipV="1">
              <a:off x="762000" y="598559"/>
              <a:ext cx="691262" cy="1"/>
            </a:xfrm>
            <a:prstGeom prst="straightConnector1">
              <a:avLst/>
            </a:prstGeom>
            <a:solidFill>
              <a:schemeClr val="accent1"/>
            </a:solidFill>
            <a:ln w="9525" cap="flat" cmpd="sng" algn="ctr">
              <a:solidFill>
                <a:schemeClr val="tx1"/>
              </a:solidFill>
              <a:prstDash val="solid"/>
              <a:round/>
              <a:headEnd type="arrow"/>
              <a:tailEnd type="arrow"/>
            </a:ln>
            <a:effectLst/>
          </p:spPr>
        </p:cxnSp>
        <p:cxnSp>
          <p:nvCxnSpPr>
            <p:cNvPr id="18" name="Straight Connector 17"/>
            <p:cNvCxnSpPr/>
            <p:nvPr/>
          </p:nvCxnSpPr>
          <p:spPr bwMode="auto">
            <a:xfrm flipV="1">
              <a:off x="1140441" y="380254"/>
              <a:ext cx="224589" cy="218123"/>
            </a:xfrm>
            <a:prstGeom prst="line">
              <a:avLst/>
            </a:prstGeom>
            <a:solidFill>
              <a:schemeClr val="accent1"/>
            </a:solidFill>
            <a:ln w="34925" cap="flat" cmpd="sng" algn="ctr">
              <a:solidFill>
                <a:srgbClr val="FF0000"/>
              </a:solidFill>
              <a:prstDash val="solid"/>
              <a:round/>
              <a:headEnd type="none" w="med" len="med"/>
              <a:tailEnd type="none" w="med" len="med"/>
            </a:ln>
            <a:effectLst/>
          </p:spPr>
        </p:cxnSp>
      </p:grpSp>
      <p:sp>
        <p:nvSpPr>
          <p:cNvPr id="19" name="TextBox 18"/>
          <p:cNvSpPr txBox="1"/>
          <p:nvPr/>
        </p:nvSpPr>
        <p:spPr>
          <a:xfrm>
            <a:off x="7620003" y="889002"/>
            <a:ext cx="3555876" cy="830997"/>
          </a:xfrm>
          <a:prstGeom prst="rect">
            <a:avLst/>
          </a:prstGeom>
          <a:solidFill>
            <a:schemeClr val="bg1"/>
          </a:solidFill>
          <a:ln>
            <a:solidFill>
              <a:schemeClr val="tx1"/>
            </a:solidFill>
          </a:ln>
        </p:spPr>
        <p:txBody>
          <a:bodyPr wrap="square" rtlCol="0">
            <a:spAutoFit/>
          </a:bodyPr>
          <a:lstStyle/>
          <a:p>
            <a:r>
              <a:rPr lang="en-US" sz="2400" dirty="0">
                <a:solidFill>
                  <a:srgbClr val="2AD122"/>
                </a:solidFill>
              </a:rPr>
              <a:t>// Create side (0,0) – (3,4)</a:t>
            </a:r>
          </a:p>
          <a:p>
            <a:r>
              <a:rPr lang="en-US" sz="2400" dirty="0">
                <a:solidFill>
                  <a:srgbClr val="2AD122"/>
                </a:solidFill>
              </a:rPr>
              <a:t>// Verify length</a:t>
            </a:r>
          </a:p>
        </p:txBody>
      </p:sp>
      <p:sp>
        <p:nvSpPr>
          <p:cNvPr id="20" name="TextBox 19"/>
          <p:cNvSpPr txBox="1"/>
          <p:nvPr/>
        </p:nvSpPr>
        <p:spPr>
          <a:xfrm>
            <a:off x="7010400" y="5867400"/>
            <a:ext cx="5080000" cy="748795"/>
          </a:xfrm>
          <a:prstGeom prst="rect">
            <a:avLst/>
          </a:prstGeom>
          <a:solidFill>
            <a:schemeClr val="bg1"/>
          </a:solidFill>
          <a:ln>
            <a:solidFill>
              <a:schemeClr val="tx1"/>
            </a:solidFill>
          </a:ln>
        </p:spPr>
        <p:txBody>
          <a:bodyPr wrap="square" rtlCol="0">
            <a:spAutoFit/>
          </a:bodyPr>
          <a:lstStyle/>
          <a:p>
            <a:r>
              <a:rPr lang="en-US" sz="2133" dirty="0"/>
              <a:t>Side s = new Side(0,0,3,4);</a:t>
            </a:r>
          </a:p>
          <a:p>
            <a:r>
              <a:rPr lang="en-US" sz="2133" dirty="0"/>
              <a:t>Approvals.Verify(s + “ length = “ +s.Length);</a:t>
            </a:r>
          </a:p>
        </p:txBody>
      </p:sp>
      <p:sp>
        <p:nvSpPr>
          <p:cNvPr id="21" name="TextBox 20"/>
          <p:cNvSpPr txBox="1"/>
          <p:nvPr/>
        </p:nvSpPr>
        <p:spPr>
          <a:xfrm>
            <a:off x="508000" y="5867401"/>
            <a:ext cx="3984867" cy="502766"/>
          </a:xfrm>
          <a:prstGeom prst="rect">
            <a:avLst/>
          </a:prstGeom>
          <a:solidFill>
            <a:schemeClr val="bg1"/>
          </a:solidFill>
          <a:ln>
            <a:solidFill>
              <a:schemeClr val="tx1"/>
            </a:solidFill>
          </a:ln>
        </p:spPr>
        <p:txBody>
          <a:bodyPr wrap="square" rtlCol="0">
            <a:spAutoFit/>
          </a:bodyPr>
          <a:lstStyle/>
          <a:p>
            <a:r>
              <a:rPr lang="en-US" sz="2667" dirty="0"/>
              <a:t>Side (0,0) – (3,4) length = 5</a:t>
            </a:r>
          </a:p>
        </p:txBody>
      </p:sp>
      <p:sp>
        <p:nvSpPr>
          <p:cNvPr id="22" name="Curved Down Arrow 21"/>
          <p:cNvSpPr/>
          <p:nvPr/>
        </p:nvSpPr>
        <p:spPr bwMode="auto">
          <a:xfrm rot="10800000">
            <a:off x="4590493" y="5025943"/>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23" name="TextBox 22"/>
          <p:cNvSpPr txBox="1"/>
          <p:nvPr/>
        </p:nvSpPr>
        <p:spPr>
          <a:xfrm>
            <a:off x="4165604" y="3327402"/>
            <a:ext cx="3453061" cy="830997"/>
          </a:xfrm>
          <a:prstGeom prst="rect">
            <a:avLst/>
          </a:prstGeom>
          <a:noFill/>
        </p:spPr>
        <p:txBody>
          <a:bodyPr wrap="none" rtlCol="0">
            <a:spAutoFit/>
          </a:bodyPr>
          <a:lstStyle/>
          <a:p>
            <a:r>
              <a:rPr lang="en-US" sz="4800" dirty="0"/>
              <a:t>Testing Circle</a:t>
            </a:r>
          </a:p>
        </p:txBody>
      </p:sp>
    </p:spTree>
    <p:extLst>
      <p:ext uri="{BB962C8B-B14F-4D97-AF65-F5344CB8AC3E}">
        <p14:creationId xmlns:p14="http://schemas.microsoft.com/office/powerpoint/2010/main" val="14127471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 higlight">
            <a:extLst>
              <a:ext uri="{FF2B5EF4-FFF2-40B4-BE49-F238E27FC236}">
                <a16:creationId xmlns:a16="http://schemas.microsoft.com/office/drawing/2014/main" id="{7BB10FD0-3035-F391-31BB-AB25D0A081FD}"/>
              </a:ext>
            </a:extLst>
          </p:cNvPr>
          <p:cNvSpPr/>
          <p:nvPr/>
        </p:nvSpPr>
        <p:spPr>
          <a:xfrm>
            <a:off x="6912775" y="4963160"/>
            <a:ext cx="5279225" cy="1767250"/>
          </a:xfrm>
          <a:prstGeom prst="rect">
            <a:avLst/>
          </a:prstGeom>
          <a:solidFill>
            <a:srgbClr val="FFFF00">
              <a:alpha val="5960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urved Down Arrow 2"/>
          <p:cNvSpPr/>
          <p:nvPr/>
        </p:nvSpPr>
        <p:spPr bwMode="auto">
          <a:xfrm rot="16200000">
            <a:off x="2633387" y="3179948"/>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4" name="Curved Down Arrow 3"/>
          <p:cNvSpPr/>
          <p:nvPr/>
        </p:nvSpPr>
        <p:spPr bwMode="auto">
          <a:xfrm rot="5400000">
            <a:off x="6591606" y="3179949"/>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5" name="Curved Down Arrow 4"/>
          <p:cNvSpPr/>
          <p:nvPr/>
        </p:nvSpPr>
        <p:spPr bwMode="auto">
          <a:xfrm>
            <a:off x="4622573" y="1217784"/>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6" name="TextBox 5"/>
          <p:cNvSpPr txBox="1"/>
          <p:nvPr/>
        </p:nvSpPr>
        <p:spPr>
          <a:xfrm>
            <a:off x="7315200" y="1905001"/>
            <a:ext cx="1497760" cy="461665"/>
          </a:xfrm>
          <a:prstGeom prst="rect">
            <a:avLst/>
          </a:prstGeom>
          <a:noFill/>
        </p:spPr>
        <p:txBody>
          <a:bodyPr wrap="square" rtlCol="0">
            <a:spAutoFit/>
          </a:bodyPr>
          <a:lstStyle/>
          <a:p>
            <a:r>
              <a:rPr lang="en-US" sz="2400" dirty="0"/>
              <a:t>English</a:t>
            </a:r>
          </a:p>
        </p:txBody>
      </p:sp>
      <p:sp>
        <p:nvSpPr>
          <p:cNvPr id="7" name="TextBox 6"/>
          <p:cNvSpPr txBox="1"/>
          <p:nvPr/>
        </p:nvSpPr>
        <p:spPr>
          <a:xfrm>
            <a:off x="7341442" y="5107678"/>
            <a:ext cx="825867" cy="461665"/>
          </a:xfrm>
          <a:prstGeom prst="rect">
            <a:avLst/>
          </a:prstGeom>
          <a:noFill/>
        </p:spPr>
        <p:txBody>
          <a:bodyPr wrap="none" rtlCol="0">
            <a:spAutoFit/>
          </a:bodyPr>
          <a:lstStyle/>
          <a:p>
            <a:r>
              <a:rPr lang="en-US" sz="2400" dirty="0"/>
              <a:t>Code</a:t>
            </a:r>
          </a:p>
        </p:txBody>
      </p:sp>
      <p:sp>
        <p:nvSpPr>
          <p:cNvPr id="8" name="TextBox 7"/>
          <p:cNvSpPr txBox="1"/>
          <p:nvPr/>
        </p:nvSpPr>
        <p:spPr>
          <a:xfrm>
            <a:off x="3556000" y="5170319"/>
            <a:ext cx="1026216" cy="461665"/>
          </a:xfrm>
          <a:prstGeom prst="rect">
            <a:avLst/>
          </a:prstGeom>
          <a:noFill/>
        </p:spPr>
        <p:txBody>
          <a:bodyPr wrap="square" rtlCol="0">
            <a:spAutoFit/>
          </a:bodyPr>
          <a:lstStyle/>
          <a:p>
            <a:r>
              <a:rPr lang="en-US" sz="2400" dirty="0"/>
              <a:t>Result</a:t>
            </a:r>
          </a:p>
        </p:txBody>
      </p:sp>
      <p:sp>
        <p:nvSpPr>
          <p:cNvPr id="9" name="TextBox 8"/>
          <p:cNvSpPr txBox="1"/>
          <p:nvPr/>
        </p:nvSpPr>
        <p:spPr>
          <a:xfrm>
            <a:off x="2844799" y="1923033"/>
            <a:ext cx="1777772" cy="461665"/>
          </a:xfrm>
          <a:prstGeom prst="rect">
            <a:avLst/>
          </a:prstGeom>
          <a:noFill/>
        </p:spPr>
        <p:txBody>
          <a:bodyPr wrap="square" rtlCol="0">
            <a:spAutoFit/>
          </a:bodyPr>
          <a:lstStyle/>
          <a:p>
            <a:r>
              <a:rPr lang="en-US" sz="2400" dirty="0"/>
              <a:t>Whiteboard</a:t>
            </a:r>
          </a:p>
        </p:txBody>
      </p:sp>
      <p:grpSp>
        <p:nvGrpSpPr>
          <p:cNvPr id="10" name="Group 9"/>
          <p:cNvGrpSpPr/>
          <p:nvPr/>
        </p:nvGrpSpPr>
        <p:grpSpPr>
          <a:xfrm>
            <a:off x="1422400" y="279400"/>
            <a:ext cx="1347536" cy="2802021"/>
            <a:chOff x="635115" y="-227609"/>
            <a:chExt cx="1010652" cy="2101516"/>
          </a:xfrm>
        </p:grpSpPr>
        <p:sp>
          <p:nvSpPr>
            <p:cNvPr id="11" name="Rectangle 10"/>
            <p:cNvSpPr/>
            <p:nvPr/>
          </p:nvSpPr>
          <p:spPr bwMode="auto">
            <a:xfrm>
              <a:off x="635115" y="29065"/>
              <a:ext cx="1010652" cy="1138989"/>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cxnSp>
          <p:nvCxnSpPr>
            <p:cNvPr id="12" name="Straight Connector 11"/>
            <p:cNvCxnSpPr/>
            <p:nvPr/>
          </p:nvCxnSpPr>
          <p:spPr bwMode="auto">
            <a:xfrm>
              <a:off x="1140441" y="-227609"/>
              <a:ext cx="0" cy="256674"/>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3" name="Straight Connector 12"/>
            <p:cNvCxnSpPr/>
            <p:nvPr/>
          </p:nvCxnSpPr>
          <p:spPr bwMode="auto">
            <a:xfrm flipV="1">
              <a:off x="819599" y="1168054"/>
              <a:ext cx="184484" cy="705853"/>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4" name="Straight Connector 13"/>
            <p:cNvCxnSpPr/>
            <p:nvPr/>
          </p:nvCxnSpPr>
          <p:spPr bwMode="auto">
            <a:xfrm flipV="1">
              <a:off x="1140441" y="1168054"/>
              <a:ext cx="0" cy="52939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5" name="Straight Connector 14"/>
            <p:cNvCxnSpPr/>
            <p:nvPr/>
          </p:nvCxnSpPr>
          <p:spPr bwMode="auto">
            <a:xfrm flipH="1" flipV="1">
              <a:off x="1276799" y="1168054"/>
              <a:ext cx="176463" cy="705853"/>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6" name="Straight Arrow Connector 15"/>
            <p:cNvCxnSpPr/>
            <p:nvPr/>
          </p:nvCxnSpPr>
          <p:spPr bwMode="auto">
            <a:xfrm>
              <a:off x="1140441" y="173520"/>
              <a:ext cx="0" cy="842838"/>
            </a:xfrm>
            <a:prstGeom prst="straightConnector1">
              <a:avLst/>
            </a:prstGeom>
            <a:solidFill>
              <a:schemeClr val="accent1"/>
            </a:solidFill>
            <a:ln w="9525" cap="flat" cmpd="sng" algn="ctr">
              <a:solidFill>
                <a:schemeClr val="tx1"/>
              </a:solidFill>
              <a:prstDash val="solid"/>
              <a:round/>
              <a:headEnd type="arrow"/>
              <a:tailEnd type="arrow"/>
            </a:ln>
            <a:effectLst/>
          </p:spPr>
        </p:cxnSp>
        <p:cxnSp>
          <p:nvCxnSpPr>
            <p:cNvPr id="17" name="Straight Arrow Connector 16"/>
            <p:cNvCxnSpPr/>
            <p:nvPr/>
          </p:nvCxnSpPr>
          <p:spPr bwMode="auto">
            <a:xfrm flipV="1">
              <a:off x="762000" y="598559"/>
              <a:ext cx="691262" cy="1"/>
            </a:xfrm>
            <a:prstGeom prst="straightConnector1">
              <a:avLst/>
            </a:prstGeom>
            <a:solidFill>
              <a:schemeClr val="accent1"/>
            </a:solidFill>
            <a:ln w="9525" cap="flat" cmpd="sng" algn="ctr">
              <a:solidFill>
                <a:schemeClr val="tx1"/>
              </a:solidFill>
              <a:prstDash val="solid"/>
              <a:round/>
              <a:headEnd type="arrow"/>
              <a:tailEnd type="arrow"/>
            </a:ln>
            <a:effectLst/>
          </p:spPr>
        </p:cxnSp>
        <p:cxnSp>
          <p:nvCxnSpPr>
            <p:cNvPr id="18" name="Straight Connector 17"/>
            <p:cNvCxnSpPr/>
            <p:nvPr/>
          </p:nvCxnSpPr>
          <p:spPr bwMode="auto">
            <a:xfrm flipV="1">
              <a:off x="1140441" y="380254"/>
              <a:ext cx="224589" cy="218123"/>
            </a:xfrm>
            <a:prstGeom prst="line">
              <a:avLst/>
            </a:prstGeom>
            <a:solidFill>
              <a:schemeClr val="accent1"/>
            </a:solidFill>
            <a:ln w="34925" cap="flat" cmpd="sng" algn="ctr">
              <a:solidFill>
                <a:srgbClr val="FF0000"/>
              </a:solidFill>
              <a:prstDash val="solid"/>
              <a:round/>
              <a:headEnd type="none" w="med" len="med"/>
              <a:tailEnd type="none" w="med" len="med"/>
            </a:ln>
            <a:effectLst/>
          </p:spPr>
        </p:cxnSp>
      </p:grpSp>
      <p:sp>
        <p:nvSpPr>
          <p:cNvPr id="19" name="TextBox 18"/>
          <p:cNvSpPr txBox="1"/>
          <p:nvPr/>
        </p:nvSpPr>
        <p:spPr>
          <a:xfrm>
            <a:off x="7620003" y="889002"/>
            <a:ext cx="3555876" cy="830997"/>
          </a:xfrm>
          <a:prstGeom prst="rect">
            <a:avLst/>
          </a:prstGeom>
          <a:solidFill>
            <a:schemeClr val="bg1"/>
          </a:solidFill>
          <a:ln>
            <a:solidFill>
              <a:schemeClr val="tx1"/>
            </a:solidFill>
          </a:ln>
        </p:spPr>
        <p:txBody>
          <a:bodyPr wrap="square" rtlCol="0">
            <a:spAutoFit/>
          </a:bodyPr>
          <a:lstStyle/>
          <a:p>
            <a:r>
              <a:rPr lang="en-US" sz="2400" dirty="0">
                <a:solidFill>
                  <a:srgbClr val="2AD122"/>
                </a:solidFill>
              </a:rPr>
              <a:t>// Create side (0,0) – (3,4)</a:t>
            </a:r>
          </a:p>
          <a:p>
            <a:r>
              <a:rPr lang="en-US" sz="2400" dirty="0">
                <a:solidFill>
                  <a:srgbClr val="2AD122"/>
                </a:solidFill>
              </a:rPr>
              <a:t>// Verify length</a:t>
            </a:r>
          </a:p>
        </p:txBody>
      </p:sp>
      <p:sp>
        <p:nvSpPr>
          <p:cNvPr id="20" name="TextBox 19"/>
          <p:cNvSpPr txBox="1"/>
          <p:nvPr/>
        </p:nvSpPr>
        <p:spPr>
          <a:xfrm>
            <a:off x="7010400" y="5867400"/>
            <a:ext cx="5080000" cy="748795"/>
          </a:xfrm>
          <a:prstGeom prst="rect">
            <a:avLst/>
          </a:prstGeom>
          <a:solidFill>
            <a:schemeClr val="bg1"/>
          </a:solidFill>
          <a:ln>
            <a:solidFill>
              <a:schemeClr val="tx1"/>
            </a:solidFill>
          </a:ln>
        </p:spPr>
        <p:txBody>
          <a:bodyPr wrap="square" rtlCol="0">
            <a:spAutoFit/>
          </a:bodyPr>
          <a:lstStyle/>
          <a:p>
            <a:r>
              <a:rPr lang="en-US" sz="2133" dirty="0"/>
              <a:t>Side s = new Side(0,0,3,4);</a:t>
            </a:r>
          </a:p>
          <a:p>
            <a:r>
              <a:rPr lang="en-US" sz="2133" dirty="0"/>
              <a:t>Approvals.Verify(s + “ length = “ +s.Length);</a:t>
            </a:r>
          </a:p>
        </p:txBody>
      </p:sp>
      <p:sp>
        <p:nvSpPr>
          <p:cNvPr id="21" name="TextBox 20"/>
          <p:cNvSpPr txBox="1"/>
          <p:nvPr/>
        </p:nvSpPr>
        <p:spPr>
          <a:xfrm>
            <a:off x="508000" y="5867401"/>
            <a:ext cx="3984867" cy="502766"/>
          </a:xfrm>
          <a:prstGeom prst="rect">
            <a:avLst/>
          </a:prstGeom>
          <a:solidFill>
            <a:schemeClr val="bg1"/>
          </a:solidFill>
          <a:ln>
            <a:solidFill>
              <a:schemeClr val="tx1"/>
            </a:solidFill>
          </a:ln>
        </p:spPr>
        <p:txBody>
          <a:bodyPr wrap="square" rtlCol="0">
            <a:spAutoFit/>
          </a:bodyPr>
          <a:lstStyle/>
          <a:p>
            <a:r>
              <a:rPr lang="en-US" sz="2667" dirty="0"/>
              <a:t>Side (0,0) – (3,4) length = 5</a:t>
            </a:r>
          </a:p>
        </p:txBody>
      </p:sp>
      <p:sp>
        <p:nvSpPr>
          <p:cNvPr id="22" name="Curved Down Arrow 21"/>
          <p:cNvSpPr/>
          <p:nvPr/>
        </p:nvSpPr>
        <p:spPr bwMode="auto">
          <a:xfrm rot="10800000">
            <a:off x="4590493" y="5025943"/>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23" name="TextBox 22"/>
          <p:cNvSpPr txBox="1"/>
          <p:nvPr/>
        </p:nvSpPr>
        <p:spPr>
          <a:xfrm>
            <a:off x="4165604" y="3327402"/>
            <a:ext cx="3453061" cy="830997"/>
          </a:xfrm>
          <a:prstGeom prst="rect">
            <a:avLst/>
          </a:prstGeom>
          <a:noFill/>
        </p:spPr>
        <p:txBody>
          <a:bodyPr wrap="none" rtlCol="0">
            <a:spAutoFit/>
          </a:bodyPr>
          <a:lstStyle/>
          <a:p>
            <a:r>
              <a:rPr lang="en-US" sz="4800" dirty="0"/>
              <a:t>Testing Circle</a:t>
            </a:r>
          </a:p>
        </p:txBody>
      </p:sp>
    </p:spTree>
    <p:extLst>
      <p:ext uri="{BB962C8B-B14F-4D97-AF65-F5344CB8AC3E}">
        <p14:creationId xmlns:p14="http://schemas.microsoft.com/office/powerpoint/2010/main" val="19658884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 higlight">
            <a:extLst>
              <a:ext uri="{FF2B5EF4-FFF2-40B4-BE49-F238E27FC236}">
                <a16:creationId xmlns:a16="http://schemas.microsoft.com/office/drawing/2014/main" id="{7BB10FD0-3035-F391-31BB-AB25D0A081FD}"/>
              </a:ext>
            </a:extLst>
          </p:cNvPr>
          <p:cNvSpPr/>
          <p:nvPr/>
        </p:nvSpPr>
        <p:spPr>
          <a:xfrm>
            <a:off x="350877" y="5171525"/>
            <a:ext cx="4333976" cy="1408281"/>
          </a:xfrm>
          <a:prstGeom prst="rect">
            <a:avLst/>
          </a:prstGeom>
          <a:solidFill>
            <a:srgbClr val="FFFF00">
              <a:alpha val="5960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urved Down Arrow 2"/>
          <p:cNvSpPr/>
          <p:nvPr/>
        </p:nvSpPr>
        <p:spPr bwMode="auto">
          <a:xfrm rot="16200000">
            <a:off x="2633387" y="3179948"/>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4" name="Curved Down Arrow 3"/>
          <p:cNvSpPr/>
          <p:nvPr/>
        </p:nvSpPr>
        <p:spPr bwMode="auto">
          <a:xfrm rot="5400000">
            <a:off x="6591606" y="3179949"/>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5" name="Curved Down Arrow 4"/>
          <p:cNvSpPr/>
          <p:nvPr/>
        </p:nvSpPr>
        <p:spPr bwMode="auto">
          <a:xfrm>
            <a:off x="4622573" y="1217784"/>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6" name="TextBox 5"/>
          <p:cNvSpPr txBox="1"/>
          <p:nvPr/>
        </p:nvSpPr>
        <p:spPr>
          <a:xfrm>
            <a:off x="7315200" y="1905001"/>
            <a:ext cx="1497760" cy="461665"/>
          </a:xfrm>
          <a:prstGeom prst="rect">
            <a:avLst/>
          </a:prstGeom>
          <a:noFill/>
        </p:spPr>
        <p:txBody>
          <a:bodyPr wrap="square" rtlCol="0">
            <a:spAutoFit/>
          </a:bodyPr>
          <a:lstStyle/>
          <a:p>
            <a:r>
              <a:rPr lang="en-US" sz="2400" dirty="0"/>
              <a:t>English</a:t>
            </a:r>
          </a:p>
        </p:txBody>
      </p:sp>
      <p:sp>
        <p:nvSpPr>
          <p:cNvPr id="7" name="TextBox 6"/>
          <p:cNvSpPr txBox="1"/>
          <p:nvPr/>
        </p:nvSpPr>
        <p:spPr>
          <a:xfrm>
            <a:off x="7341442" y="5107678"/>
            <a:ext cx="825867" cy="461665"/>
          </a:xfrm>
          <a:prstGeom prst="rect">
            <a:avLst/>
          </a:prstGeom>
          <a:noFill/>
        </p:spPr>
        <p:txBody>
          <a:bodyPr wrap="none" rtlCol="0">
            <a:spAutoFit/>
          </a:bodyPr>
          <a:lstStyle/>
          <a:p>
            <a:r>
              <a:rPr lang="en-US" sz="2400" dirty="0"/>
              <a:t>Code</a:t>
            </a:r>
          </a:p>
        </p:txBody>
      </p:sp>
      <p:sp>
        <p:nvSpPr>
          <p:cNvPr id="8" name="TextBox 7"/>
          <p:cNvSpPr txBox="1"/>
          <p:nvPr/>
        </p:nvSpPr>
        <p:spPr>
          <a:xfrm>
            <a:off x="3556000" y="5170319"/>
            <a:ext cx="1026216" cy="461665"/>
          </a:xfrm>
          <a:prstGeom prst="rect">
            <a:avLst/>
          </a:prstGeom>
          <a:noFill/>
        </p:spPr>
        <p:txBody>
          <a:bodyPr wrap="square" rtlCol="0">
            <a:spAutoFit/>
          </a:bodyPr>
          <a:lstStyle/>
          <a:p>
            <a:r>
              <a:rPr lang="en-US" sz="2400" dirty="0"/>
              <a:t>Result</a:t>
            </a:r>
          </a:p>
        </p:txBody>
      </p:sp>
      <p:sp>
        <p:nvSpPr>
          <p:cNvPr id="9" name="TextBox 8"/>
          <p:cNvSpPr txBox="1"/>
          <p:nvPr/>
        </p:nvSpPr>
        <p:spPr>
          <a:xfrm>
            <a:off x="2844799" y="1923033"/>
            <a:ext cx="1777772" cy="461665"/>
          </a:xfrm>
          <a:prstGeom prst="rect">
            <a:avLst/>
          </a:prstGeom>
          <a:noFill/>
        </p:spPr>
        <p:txBody>
          <a:bodyPr wrap="square" rtlCol="0">
            <a:spAutoFit/>
          </a:bodyPr>
          <a:lstStyle/>
          <a:p>
            <a:r>
              <a:rPr lang="en-US" sz="2400" dirty="0"/>
              <a:t>Whiteboard</a:t>
            </a:r>
          </a:p>
        </p:txBody>
      </p:sp>
      <p:grpSp>
        <p:nvGrpSpPr>
          <p:cNvPr id="10" name="Group 9"/>
          <p:cNvGrpSpPr/>
          <p:nvPr/>
        </p:nvGrpSpPr>
        <p:grpSpPr>
          <a:xfrm>
            <a:off x="1422400" y="279400"/>
            <a:ext cx="1347536" cy="2802021"/>
            <a:chOff x="635115" y="-227609"/>
            <a:chExt cx="1010652" cy="2101516"/>
          </a:xfrm>
        </p:grpSpPr>
        <p:sp>
          <p:nvSpPr>
            <p:cNvPr id="11" name="Rectangle 10"/>
            <p:cNvSpPr/>
            <p:nvPr/>
          </p:nvSpPr>
          <p:spPr bwMode="auto">
            <a:xfrm>
              <a:off x="635115" y="29065"/>
              <a:ext cx="1010652" cy="1138989"/>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cxnSp>
          <p:nvCxnSpPr>
            <p:cNvPr id="12" name="Straight Connector 11"/>
            <p:cNvCxnSpPr/>
            <p:nvPr/>
          </p:nvCxnSpPr>
          <p:spPr bwMode="auto">
            <a:xfrm>
              <a:off x="1140441" y="-227609"/>
              <a:ext cx="0" cy="256674"/>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3" name="Straight Connector 12"/>
            <p:cNvCxnSpPr/>
            <p:nvPr/>
          </p:nvCxnSpPr>
          <p:spPr bwMode="auto">
            <a:xfrm flipV="1">
              <a:off x="819599" y="1168054"/>
              <a:ext cx="184484" cy="705853"/>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4" name="Straight Connector 13"/>
            <p:cNvCxnSpPr/>
            <p:nvPr/>
          </p:nvCxnSpPr>
          <p:spPr bwMode="auto">
            <a:xfrm flipV="1">
              <a:off x="1140441" y="1168054"/>
              <a:ext cx="0" cy="52939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5" name="Straight Connector 14"/>
            <p:cNvCxnSpPr/>
            <p:nvPr/>
          </p:nvCxnSpPr>
          <p:spPr bwMode="auto">
            <a:xfrm flipH="1" flipV="1">
              <a:off x="1276799" y="1168054"/>
              <a:ext cx="176463" cy="705853"/>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6" name="Straight Arrow Connector 15"/>
            <p:cNvCxnSpPr/>
            <p:nvPr/>
          </p:nvCxnSpPr>
          <p:spPr bwMode="auto">
            <a:xfrm>
              <a:off x="1140441" y="173520"/>
              <a:ext cx="0" cy="842838"/>
            </a:xfrm>
            <a:prstGeom prst="straightConnector1">
              <a:avLst/>
            </a:prstGeom>
            <a:solidFill>
              <a:schemeClr val="accent1"/>
            </a:solidFill>
            <a:ln w="9525" cap="flat" cmpd="sng" algn="ctr">
              <a:solidFill>
                <a:schemeClr val="tx1"/>
              </a:solidFill>
              <a:prstDash val="solid"/>
              <a:round/>
              <a:headEnd type="arrow"/>
              <a:tailEnd type="arrow"/>
            </a:ln>
            <a:effectLst/>
          </p:spPr>
        </p:cxnSp>
        <p:cxnSp>
          <p:nvCxnSpPr>
            <p:cNvPr id="17" name="Straight Arrow Connector 16"/>
            <p:cNvCxnSpPr/>
            <p:nvPr/>
          </p:nvCxnSpPr>
          <p:spPr bwMode="auto">
            <a:xfrm flipV="1">
              <a:off x="762000" y="598559"/>
              <a:ext cx="691262" cy="1"/>
            </a:xfrm>
            <a:prstGeom prst="straightConnector1">
              <a:avLst/>
            </a:prstGeom>
            <a:solidFill>
              <a:schemeClr val="accent1"/>
            </a:solidFill>
            <a:ln w="9525" cap="flat" cmpd="sng" algn="ctr">
              <a:solidFill>
                <a:schemeClr val="tx1"/>
              </a:solidFill>
              <a:prstDash val="solid"/>
              <a:round/>
              <a:headEnd type="arrow"/>
              <a:tailEnd type="arrow"/>
            </a:ln>
            <a:effectLst/>
          </p:spPr>
        </p:cxnSp>
        <p:cxnSp>
          <p:nvCxnSpPr>
            <p:cNvPr id="18" name="Straight Connector 17"/>
            <p:cNvCxnSpPr/>
            <p:nvPr/>
          </p:nvCxnSpPr>
          <p:spPr bwMode="auto">
            <a:xfrm flipV="1">
              <a:off x="1140441" y="380254"/>
              <a:ext cx="224589" cy="218123"/>
            </a:xfrm>
            <a:prstGeom prst="line">
              <a:avLst/>
            </a:prstGeom>
            <a:solidFill>
              <a:schemeClr val="accent1"/>
            </a:solidFill>
            <a:ln w="34925" cap="flat" cmpd="sng" algn="ctr">
              <a:solidFill>
                <a:srgbClr val="FF0000"/>
              </a:solidFill>
              <a:prstDash val="solid"/>
              <a:round/>
              <a:headEnd type="none" w="med" len="med"/>
              <a:tailEnd type="none" w="med" len="med"/>
            </a:ln>
            <a:effectLst/>
          </p:spPr>
        </p:cxnSp>
      </p:grpSp>
      <p:sp>
        <p:nvSpPr>
          <p:cNvPr id="19" name="TextBox 18"/>
          <p:cNvSpPr txBox="1"/>
          <p:nvPr/>
        </p:nvSpPr>
        <p:spPr>
          <a:xfrm>
            <a:off x="7620003" y="889002"/>
            <a:ext cx="3555876" cy="830997"/>
          </a:xfrm>
          <a:prstGeom prst="rect">
            <a:avLst/>
          </a:prstGeom>
          <a:solidFill>
            <a:schemeClr val="bg1"/>
          </a:solidFill>
          <a:ln>
            <a:solidFill>
              <a:schemeClr val="tx1"/>
            </a:solidFill>
          </a:ln>
        </p:spPr>
        <p:txBody>
          <a:bodyPr wrap="square" rtlCol="0">
            <a:spAutoFit/>
          </a:bodyPr>
          <a:lstStyle/>
          <a:p>
            <a:r>
              <a:rPr lang="en-US" sz="2400" dirty="0">
                <a:solidFill>
                  <a:srgbClr val="2AD122"/>
                </a:solidFill>
              </a:rPr>
              <a:t>// Create side (0,0) – (3,4)</a:t>
            </a:r>
          </a:p>
          <a:p>
            <a:r>
              <a:rPr lang="en-US" sz="2400" dirty="0">
                <a:solidFill>
                  <a:srgbClr val="2AD122"/>
                </a:solidFill>
              </a:rPr>
              <a:t>// Verify length</a:t>
            </a:r>
          </a:p>
        </p:txBody>
      </p:sp>
      <p:sp>
        <p:nvSpPr>
          <p:cNvPr id="20" name="TextBox 19"/>
          <p:cNvSpPr txBox="1"/>
          <p:nvPr/>
        </p:nvSpPr>
        <p:spPr>
          <a:xfrm>
            <a:off x="7010400" y="5867400"/>
            <a:ext cx="5080000" cy="748795"/>
          </a:xfrm>
          <a:prstGeom prst="rect">
            <a:avLst/>
          </a:prstGeom>
          <a:solidFill>
            <a:schemeClr val="bg1"/>
          </a:solidFill>
          <a:ln>
            <a:solidFill>
              <a:schemeClr val="tx1"/>
            </a:solidFill>
          </a:ln>
        </p:spPr>
        <p:txBody>
          <a:bodyPr wrap="square" rtlCol="0">
            <a:spAutoFit/>
          </a:bodyPr>
          <a:lstStyle/>
          <a:p>
            <a:r>
              <a:rPr lang="en-US" sz="2133" dirty="0"/>
              <a:t>Side s = new Side(0,0,3,4);</a:t>
            </a:r>
          </a:p>
          <a:p>
            <a:r>
              <a:rPr lang="en-US" sz="2133" dirty="0"/>
              <a:t>Approvals.Verify(s + “ length = “ +s.Length);</a:t>
            </a:r>
          </a:p>
        </p:txBody>
      </p:sp>
      <p:sp>
        <p:nvSpPr>
          <p:cNvPr id="21" name="TextBox 20"/>
          <p:cNvSpPr txBox="1"/>
          <p:nvPr/>
        </p:nvSpPr>
        <p:spPr>
          <a:xfrm>
            <a:off x="508000" y="5867401"/>
            <a:ext cx="3984867" cy="502766"/>
          </a:xfrm>
          <a:prstGeom prst="rect">
            <a:avLst/>
          </a:prstGeom>
          <a:solidFill>
            <a:schemeClr val="bg1"/>
          </a:solidFill>
          <a:ln>
            <a:solidFill>
              <a:schemeClr val="tx1"/>
            </a:solidFill>
          </a:ln>
        </p:spPr>
        <p:txBody>
          <a:bodyPr wrap="square" rtlCol="0">
            <a:spAutoFit/>
          </a:bodyPr>
          <a:lstStyle/>
          <a:p>
            <a:r>
              <a:rPr lang="en-US" sz="2667" dirty="0"/>
              <a:t>Side (0,0) – (3,4) length = 5</a:t>
            </a:r>
          </a:p>
        </p:txBody>
      </p:sp>
      <p:sp>
        <p:nvSpPr>
          <p:cNvPr id="22" name="Curved Down Arrow 21"/>
          <p:cNvSpPr/>
          <p:nvPr/>
        </p:nvSpPr>
        <p:spPr bwMode="auto">
          <a:xfrm rot="10800000">
            <a:off x="4590493" y="5025943"/>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23" name="TextBox 22"/>
          <p:cNvSpPr txBox="1"/>
          <p:nvPr/>
        </p:nvSpPr>
        <p:spPr>
          <a:xfrm>
            <a:off x="4165604" y="3327402"/>
            <a:ext cx="3453061" cy="830997"/>
          </a:xfrm>
          <a:prstGeom prst="rect">
            <a:avLst/>
          </a:prstGeom>
          <a:noFill/>
        </p:spPr>
        <p:txBody>
          <a:bodyPr wrap="none" rtlCol="0">
            <a:spAutoFit/>
          </a:bodyPr>
          <a:lstStyle/>
          <a:p>
            <a:r>
              <a:rPr lang="en-US" sz="4800" dirty="0"/>
              <a:t>Testing Circle</a:t>
            </a:r>
          </a:p>
        </p:txBody>
      </p:sp>
    </p:spTree>
    <p:extLst>
      <p:ext uri="{BB962C8B-B14F-4D97-AF65-F5344CB8AC3E}">
        <p14:creationId xmlns:p14="http://schemas.microsoft.com/office/powerpoint/2010/main" val="32106610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BBFEEA9E-2477-D7C7-4CA4-1C8CD1A66441}"/>
              </a:ext>
            </a:extLst>
          </p:cNvPr>
          <p:cNvSpPr/>
          <p:nvPr/>
        </p:nvSpPr>
        <p:spPr>
          <a:xfrm>
            <a:off x="3218688" y="1793116"/>
            <a:ext cx="4937760" cy="3016628"/>
          </a:xfrm>
          <a:prstGeom prst="roundRect">
            <a:avLst>
              <a:gd name="adj" fmla="val 5778"/>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5079FBDA-242C-0B58-2C06-3662E6CB21A6}"/>
              </a:ext>
            </a:extLst>
          </p:cNvPr>
          <p:cNvSpPr txBox="1"/>
          <p:nvPr/>
        </p:nvSpPr>
        <p:spPr>
          <a:xfrm>
            <a:off x="6682213" y="2595434"/>
            <a:ext cx="1234632" cy="646331"/>
          </a:xfrm>
          <a:prstGeom prst="rect">
            <a:avLst/>
          </a:prstGeom>
          <a:noFill/>
        </p:spPr>
        <p:txBody>
          <a:bodyPr wrap="none" rtlCol="0">
            <a:spAutoFit/>
          </a:bodyPr>
          <a:lstStyle/>
          <a:p>
            <a:pPr algn="r"/>
            <a:r>
              <a:rPr lang="en-US">
                <a:solidFill>
                  <a:srgbClr val="080808"/>
                </a:solidFill>
                <a:effectLst/>
              </a:rPr>
              <a:t>[Customer]</a:t>
            </a:r>
          </a:p>
          <a:p>
            <a:pPr algn="r"/>
            <a:r>
              <a:rPr lang="en-US">
                <a:solidFill>
                  <a:srgbClr val="080808"/>
                </a:solidFill>
                <a:effectLst/>
              </a:rPr>
              <a:t>hi</a:t>
            </a:r>
          </a:p>
        </p:txBody>
      </p:sp>
      <p:sp>
        <p:nvSpPr>
          <p:cNvPr id="10" name="TextBox 9">
            <a:extLst>
              <a:ext uri="{FF2B5EF4-FFF2-40B4-BE49-F238E27FC236}">
                <a16:creationId xmlns:a16="http://schemas.microsoft.com/office/drawing/2014/main" id="{728F629A-9BAE-8B62-70AE-F374671AFD4F}"/>
              </a:ext>
            </a:extLst>
          </p:cNvPr>
          <p:cNvSpPr txBox="1"/>
          <p:nvPr/>
        </p:nvSpPr>
        <p:spPr>
          <a:xfrm>
            <a:off x="3447288" y="2002540"/>
            <a:ext cx="1271016" cy="722372"/>
          </a:xfrm>
          <a:prstGeom prst="rect">
            <a:avLst/>
          </a:prstGeom>
          <a:noFill/>
        </p:spPr>
        <p:txBody>
          <a:bodyPr wrap="square">
            <a:spAutoFit/>
          </a:bodyPr>
          <a:lstStyle/>
          <a:p>
            <a:r>
              <a:rPr lang="en-US" sz="4000" b="1">
                <a:solidFill>
                  <a:schemeClr val="bg1"/>
                </a:solidFill>
              </a:rPr>
              <a:t>Chat</a:t>
            </a:r>
          </a:p>
        </p:txBody>
      </p:sp>
      <p:sp>
        <p:nvSpPr>
          <p:cNvPr id="4" name="TextBox 3">
            <a:extLst>
              <a:ext uri="{FF2B5EF4-FFF2-40B4-BE49-F238E27FC236}">
                <a16:creationId xmlns:a16="http://schemas.microsoft.com/office/drawing/2014/main" id="{878989FB-36B9-C3FE-C716-508EC8621F48}"/>
              </a:ext>
            </a:extLst>
          </p:cNvPr>
          <p:cNvSpPr txBox="1"/>
          <p:nvPr/>
        </p:nvSpPr>
        <p:spPr>
          <a:xfrm>
            <a:off x="3447288" y="3417286"/>
            <a:ext cx="3415935" cy="923330"/>
          </a:xfrm>
          <a:prstGeom prst="rect">
            <a:avLst/>
          </a:prstGeom>
          <a:noFill/>
        </p:spPr>
        <p:txBody>
          <a:bodyPr wrap="none" rtlCol="0">
            <a:spAutoFit/>
          </a:bodyPr>
          <a:lstStyle/>
          <a:p>
            <a:r>
              <a:rPr lang="en-US">
                <a:solidFill>
                  <a:srgbClr val="080808"/>
                </a:solidFill>
                <a:effectLst/>
              </a:rPr>
              <a:t>[Bot]</a:t>
            </a:r>
          </a:p>
          <a:p>
            <a:r>
              <a:rPr lang="en-US">
                <a:solidFill>
                  <a:srgbClr val="080808"/>
                </a:solidFill>
                <a:effectLst/>
              </a:rPr>
              <a:t>Hi there! I'm your virtual assistant.</a:t>
            </a:r>
          </a:p>
          <a:p>
            <a:r>
              <a:rPr lang="en-US">
                <a:solidFill>
                  <a:srgbClr val="080808"/>
                </a:solidFill>
                <a:effectLst/>
              </a:rPr>
              <a:t>What would you like to do today?</a:t>
            </a:r>
          </a:p>
        </p:txBody>
      </p:sp>
    </p:spTree>
    <p:extLst>
      <p:ext uri="{BB962C8B-B14F-4D97-AF65-F5344CB8AC3E}">
        <p14:creationId xmlns:p14="http://schemas.microsoft.com/office/powerpoint/2010/main" val="966899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1FDAC4-5A89-D1C0-3E27-E653BCE1B5D9}"/>
            </a:ext>
          </a:extLst>
        </p:cNvPr>
        <p:cNvGrpSpPr/>
        <p:nvPr/>
      </p:nvGrpSpPr>
      <p:grpSpPr>
        <a:xfrm>
          <a:off x="0" y="0"/>
          <a:ext cx="0" cy="0"/>
          <a:chOff x="0" y="0"/>
          <a:chExt cx="0" cy="0"/>
        </a:xfrm>
      </p:grpSpPr>
      <p:pic>
        <p:nvPicPr>
          <p:cNvPr id="2" name="Picture 1" descr="A screenshot of a computer code&#10;&#10;Description automatically generated">
            <a:extLst>
              <a:ext uri="{FF2B5EF4-FFF2-40B4-BE49-F238E27FC236}">
                <a16:creationId xmlns:a16="http://schemas.microsoft.com/office/drawing/2014/main" id="{23A58370-A0CB-91E9-123E-5758FA766882}"/>
              </a:ext>
            </a:extLst>
          </p:cNvPr>
          <p:cNvPicPr>
            <a:picLocks noChangeAspect="1"/>
          </p:cNvPicPr>
          <p:nvPr/>
        </p:nvPicPr>
        <p:blipFill>
          <a:blip r:embed="rId3"/>
          <a:stretch>
            <a:fillRect/>
          </a:stretch>
        </p:blipFill>
        <p:spPr>
          <a:xfrm>
            <a:off x="1522045" y="1157824"/>
            <a:ext cx="9307581" cy="4694336"/>
          </a:xfrm>
          <a:prstGeom prst="rect">
            <a:avLst/>
          </a:prstGeom>
          <a:ln>
            <a:noFill/>
          </a:ln>
        </p:spPr>
      </p:pic>
      <p:sp>
        <p:nvSpPr>
          <p:cNvPr id="6" name="!!highlight2">
            <a:extLst>
              <a:ext uri="{FF2B5EF4-FFF2-40B4-BE49-F238E27FC236}">
                <a16:creationId xmlns:a16="http://schemas.microsoft.com/office/drawing/2014/main" id="{497A968F-E103-D8FE-A0DA-0831F0FADB58}"/>
              </a:ext>
            </a:extLst>
          </p:cNvPr>
          <p:cNvSpPr/>
          <p:nvPr/>
        </p:nvSpPr>
        <p:spPr>
          <a:xfrm>
            <a:off x="5126736" y="4847544"/>
            <a:ext cx="3496056" cy="501695"/>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4" name="!!highlight1">
            <a:extLst>
              <a:ext uri="{FF2B5EF4-FFF2-40B4-BE49-F238E27FC236}">
                <a16:creationId xmlns:a16="http://schemas.microsoft.com/office/drawing/2014/main" id="{93FD5533-0D60-56DD-8D5C-2C70D1E08190}"/>
              </a:ext>
            </a:extLst>
          </p:cNvPr>
          <p:cNvSpPr/>
          <p:nvPr/>
        </p:nvSpPr>
        <p:spPr>
          <a:xfrm>
            <a:off x="9189720" y="2902921"/>
            <a:ext cx="411480" cy="277018"/>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en-US"/>
          </a:p>
        </p:txBody>
      </p:sp>
    </p:spTree>
    <p:extLst>
      <p:ext uri="{BB962C8B-B14F-4D97-AF65-F5344CB8AC3E}">
        <p14:creationId xmlns:p14="http://schemas.microsoft.com/office/powerpoint/2010/main" val="946451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4"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rved Down Arrow 2"/>
          <p:cNvSpPr/>
          <p:nvPr/>
        </p:nvSpPr>
        <p:spPr bwMode="auto">
          <a:xfrm rot="16200000">
            <a:off x="2633387" y="3179948"/>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4" name="Curved Down Arrow 3"/>
          <p:cNvSpPr/>
          <p:nvPr/>
        </p:nvSpPr>
        <p:spPr bwMode="auto">
          <a:xfrm rot="5400000">
            <a:off x="6591606" y="3179949"/>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5" name="Curved Down Arrow 4"/>
          <p:cNvSpPr/>
          <p:nvPr/>
        </p:nvSpPr>
        <p:spPr bwMode="auto">
          <a:xfrm>
            <a:off x="4622573" y="1217784"/>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6" name="TextBox 5"/>
          <p:cNvSpPr txBox="1"/>
          <p:nvPr/>
        </p:nvSpPr>
        <p:spPr>
          <a:xfrm>
            <a:off x="7315200" y="1905001"/>
            <a:ext cx="1497760" cy="461665"/>
          </a:xfrm>
          <a:prstGeom prst="rect">
            <a:avLst/>
          </a:prstGeom>
          <a:noFill/>
        </p:spPr>
        <p:txBody>
          <a:bodyPr wrap="square" rtlCol="0">
            <a:spAutoFit/>
          </a:bodyPr>
          <a:lstStyle/>
          <a:p>
            <a:r>
              <a:rPr lang="en-US" sz="2400" dirty="0"/>
              <a:t>English</a:t>
            </a:r>
          </a:p>
        </p:txBody>
      </p:sp>
      <p:sp>
        <p:nvSpPr>
          <p:cNvPr id="7" name="TextBox 6"/>
          <p:cNvSpPr txBox="1"/>
          <p:nvPr/>
        </p:nvSpPr>
        <p:spPr>
          <a:xfrm>
            <a:off x="7341442" y="5107678"/>
            <a:ext cx="825867" cy="461665"/>
          </a:xfrm>
          <a:prstGeom prst="rect">
            <a:avLst/>
          </a:prstGeom>
          <a:noFill/>
        </p:spPr>
        <p:txBody>
          <a:bodyPr wrap="none" rtlCol="0">
            <a:spAutoFit/>
          </a:bodyPr>
          <a:lstStyle/>
          <a:p>
            <a:r>
              <a:rPr lang="en-US" sz="2400" dirty="0"/>
              <a:t>Code</a:t>
            </a:r>
          </a:p>
        </p:txBody>
      </p:sp>
      <p:sp>
        <p:nvSpPr>
          <p:cNvPr id="8" name="TextBox 7"/>
          <p:cNvSpPr txBox="1"/>
          <p:nvPr/>
        </p:nvSpPr>
        <p:spPr>
          <a:xfrm>
            <a:off x="3556000" y="5170319"/>
            <a:ext cx="1026216" cy="461665"/>
          </a:xfrm>
          <a:prstGeom prst="rect">
            <a:avLst/>
          </a:prstGeom>
          <a:noFill/>
        </p:spPr>
        <p:txBody>
          <a:bodyPr wrap="square" rtlCol="0">
            <a:spAutoFit/>
          </a:bodyPr>
          <a:lstStyle/>
          <a:p>
            <a:r>
              <a:rPr lang="en-US" sz="2400" dirty="0"/>
              <a:t>Result</a:t>
            </a:r>
          </a:p>
        </p:txBody>
      </p:sp>
      <p:sp>
        <p:nvSpPr>
          <p:cNvPr id="9" name="TextBox 8"/>
          <p:cNvSpPr txBox="1"/>
          <p:nvPr/>
        </p:nvSpPr>
        <p:spPr>
          <a:xfrm>
            <a:off x="2844799" y="1923033"/>
            <a:ext cx="1777772" cy="461665"/>
          </a:xfrm>
          <a:prstGeom prst="rect">
            <a:avLst/>
          </a:prstGeom>
          <a:noFill/>
        </p:spPr>
        <p:txBody>
          <a:bodyPr wrap="square" rtlCol="0">
            <a:spAutoFit/>
          </a:bodyPr>
          <a:lstStyle/>
          <a:p>
            <a:r>
              <a:rPr lang="en-US" sz="2400" dirty="0"/>
              <a:t>Whiteboard</a:t>
            </a:r>
          </a:p>
        </p:txBody>
      </p:sp>
      <p:sp>
        <p:nvSpPr>
          <p:cNvPr id="22" name="Curved Down Arrow 21"/>
          <p:cNvSpPr/>
          <p:nvPr/>
        </p:nvSpPr>
        <p:spPr bwMode="auto">
          <a:xfrm rot="10800000">
            <a:off x="4590493" y="5025943"/>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23" name="TextBox 22"/>
          <p:cNvSpPr txBox="1"/>
          <p:nvPr/>
        </p:nvSpPr>
        <p:spPr>
          <a:xfrm>
            <a:off x="4165604" y="3327402"/>
            <a:ext cx="3453061" cy="830997"/>
          </a:xfrm>
          <a:prstGeom prst="rect">
            <a:avLst/>
          </a:prstGeom>
          <a:noFill/>
        </p:spPr>
        <p:txBody>
          <a:bodyPr wrap="none" rtlCol="0">
            <a:spAutoFit/>
          </a:bodyPr>
          <a:lstStyle/>
          <a:p>
            <a:r>
              <a:rPr lang="en-US" sz="4800" dirty="0"/>
              <a:t>Testing Circle</a:t>
            </a:r>
          </a:p>
        </p:txBody>
      </p:sp>
      <p:grpSp>
        <p:nvGrpSpPr>
          <p:cNvPr id="2" name="Group 1">
            <a:extLst>
              <a:ext uri="{FF2B5EF4-FFF2-40B4-BE49-F238E27FC236}">
                <a16:creationId xmlns:a16="http://schemas.microsoft.com/office/drawing/2014/main" id="{06B95FDF-2CFD-5461-02D1-63486446FF07}"/>
              </a:ext>
            </a:extLst>
          </p:cNvPr>
          <p:cNvGrpSpPr/>
          <p:nvPr/>
        </p:nvGrpSpPr>
        <p:grpSpPr>
          <a:xfrm>
            <a:off x="54784" y="177769"/>
            <a:ext cx="2790014" cy="2080030"/>
            <a:chOff x="-2085926" y="47601"/>
            <a:chExt cx="4937760" cy="3016628"/>
          </a:xfrm>
        </p:grpSpPr>
        <p:sp>
          <p:nvSpPr>
            <p:cNvPr id="24" name="Rounded Rectangle 23">
              <a:extLst>
                <a:ext uri="{FF2B5EF4-FFF2-40B4-BE49-F238E27FC236}">
                  <a16:creationId xmlns:a16="http://schemas.microsoft.com/office/drawing/2014/main" id="{5F47EED0-A4CE-45EC-4BF2-6874B6792C08}"/>
                </a:ext>
              </a:extLst>
            </p:cNvPr>
            <p:cNvSpPr/>
            <p:nvPr/>
          </p:nvSpPr>
          <p:spPr>
            <a:xfrm>
              <a:off x="-2085926" y="47601"/>
              <a:ext cx="4937760" cy="3016628"/>
            </a:xfrm>
            <a:prstGeom prst="roundRect">
              <a:avLst>
                <a:gd name="adj" fmla="val 5778"/>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E21FF665-634F-809C-6483-335B1573B7A6}"/>
                </a:ext>
              </a:extLst>
            </p:cNvPr>
            <p:cNvSpPr txBox="1"/>
            <p:nvPr/>
          </p:nvSpPr>
          <p:spPr>
            <a:xfrm>
              <a:off x="-1857327" y="849920"/>
              <a:ext cx="4469555" cy="1740814"/>
            </a:xfrm>
            <a:prstGeom prst="rect">
              <a:avLst/>
            </a:prstGeom>
            <a:noFill/>
          </p:spPr>
          <p:txBody>
            <a:bodyPr wrap="square" rtlCol="0">
              <a:spAutoFit/>
            </a:bodyPr>
            <a:lstStyle/>
            <a:p>
              <a:pPr algn="r"/>
              <a:r>
                <a:rPr lang="en-US" sz="1200">
                  <a:solidFill>
                    <a:srgbClr val="080808"/>
                  </a:solidFill>
                  <a:effectLst/>
                </a:rPr>
                <a:t>[Customer]</a:t>
              </a:r>
            </a:p>
            <a:p>
              <a:pPr algn="r"/>
              <a:r>
                <a:rPr lang="en-US" sz="1200">
                  <a:solidFill>
                    <a:srgbClr val="080808"/>
                  </a:solidFill>
                  <a:effectLst/>
                </a:rPr>
                <a:t>hi</a:t>
              </a:r>
              <a:br>
                <a:rPr lang="en-US" sz="1200">
                  <a:solidFill>
                    <a:srgbClr val="080808"/>
                  </a:solidFill>
                  <a:effectLst/>
                </a:rPr>
              </a:br>
              <a:endParaRPr lang="en-US" sz="1200">
                <a:solidFill>
                  <a:srgbClr val="080808"/>
                </a:solidFill>
                <a:effectLst/>
              </a:endParaRPr>
            </a:p>
            <a:p>
              <a:r>
                <a:rPr lang="en-US" sz="1200">
                  <a:solidFill>
                    <a:srgbClr val="080808"/>
                  </a:solidFill>
                  <a:effectLst/>
                </a:rPr>
                <a:t>[Bot]</a:t>
              </a:r>
            </a:p>
            <a:p>
              <a:r>
                <a:rPr lang="en-US" sz="1200">
                  <a:solidFill>
                    <a:srgbClr val="080808"/>
                  </a:solidFill>
                  <a:effectLst/>
                </a:rPr>
                <a:t>Hi there! I'm your virtual assistant.</a:t>
              </a:r>
            </a:p>
            <a:p>
              <a:r>
                <a:rPr lang="en-US" sz="1200">
                  <a:solidFill>
                    <a:srgbClr val="080808"/>
                  </a:solidFill>
                  <a:effectLst/>
                </a:rPr>
                <a:t>What would you like to do today?</a:t>
              </a:r>
            </a:p>
          </p:txBody>
        </p:sp>
        <p:sp>
          <p:nvSpPr>
            <p:cNvPr id="26" name="TextBox 25">
              <a:extLst>
                <a:ext uri="{FF2B5EF4-FFF2-40B4-BE49-F238E27FC236}">
                  <a16:creationId xmlns:a16="http://schemas.microsoft.com/office/drawing/2014/main" id="{D1443C20-7161-A620-E0C3-B4EE459384A2}"/>
                </a:ext>
              </a:extLst>
            </p:cNvPr>
            <p:cNvSpPr txBox="1"/>
            <p:nvPr/>
          </p:nvSpPr>
          <p:spPr>
            <a:xfrm>
              <a:off x="-1857327" y="257024"/>
              <a:ext cx="1271016" cy="535635"/>
            </a:xfrm>
            <a:prstGeom prst="rect">
              <a:avLst/>
            </a:prstGeom>
            <a:noFill/>
          </p:spPr>
          <p:txBody>
            <a:bodyPr wrap="square">
              <a:spAutoFit/>
            </a:bodyPr>
            <a:lstStyle/>
            <a:p>
              <a:r>
                <a:rPr lang="en-US" b="1">
                  <a:solidFill>
                    <a:schemeClr val="bg1"/>
                  </a:solidFill>
                </a:rPr>
                <a:t>Chat</a:t>
              </a:r>
            </a:p>
          </p:txBody>
        </p:sp>
      </p:grpSp>
    </p:spTree>
    <p:extLst>
      <p:ext uri="{BB962C8B-B14F-4D97-AF65-F5344CB8AC3E}">
        <p14:creationId xmlns:p14="http://schemas.microsoft.com/office/powerpoint/2010/main" val="29461389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rved Down Arrow 2"/>
          <p:cNvSpPr/>
          <p:nvPr/>
        </p:nvSpPr>
        <p:spPr bwMode="auto">
          <a:xfrm rot="16200000">
            <a:off x="2633387" y="3179948"/>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4" name="Curved Down Arrow 3"/>
          <p:cNvSpPr/>
          <p:nvPr/>
        </p:nvSpPr>
        <p:spPr bwMode="auto">
          <a:xfrm rot="5400000">
            <a:off x="6591606" y="3179949"/>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5" name="Curved Down Arrow 4"/>
          <p:cNvSpPr/>
          <p:nvPr/>
        </p:nvSpPr>
        <p:spPr bwMode="auto">
          <a:xfrm>
            <a:off x="4622573" y="1217784"/>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6" name="TextBox 5"/>
          <p:cNvSpPr txBox="1"/>
          <p:nvPr/>
        </p:nvSpPr>
        <p:spPr>
          <a:xfrm>
            <a:off x="7315200" y="1905001"/>
            <a:ext cx="1497760" cy="461665"/>
          </a:xfrm>
          <a:prstGeom prst="rect">
            <a:avLst/>
          </a:prstGeom>
          <a:noFill/>
        </p:spPr>
        <p:txBody>
          <a:bodyPr wrap="square" rtlCol="0">
            <a:spAutoFit/>
          </a:bodyPr>
          <a:lstStyle/>
          <a:p>
            <a:r>
              <a:rPr lang="en-US" sz="2400" dirty="0"/>
              <a:t>English</a:t>
            </a:r>
          </a:p>
        </p:txBody>
      </p:sp>
      <p:sp>
        <p:nvSpPr>
          <p:cNvPr id="7" name="TextBox 6"/>
          <p:cNvSpPr txBox="1"/>
          <p:nvPr/>
        </p:nvSpPr>
        <p:spPr>
          <a:xfrm>
            <a:off x="7341442" y="5107678"/>
            <a:ext cx="825867" cy="461665"/>
          </a:xfrm>
          <a:prstGeom prst="rect">
            <a:avLst/>
          </a:prstGeom>
          <a:noFill/>
        </p:spPr>
        <p:txBody>
          <a:bodyPr wrap="none" rtlCol="0">
            <a:spAutoFit/>
          </a:bodyPr>
          <a:lstStyle/>
          <a:p>
            <a:r>
              <a:rPr lang="en-US" sz="2400" dirty="0"/>
              <a:t>Code</a:t>
            </a:r>
          </a:p>
        </p:txBody>
      </p:sp>
      <p:sp>
        <p:nvSpPr>
          <p:cNvPr id="8" name="TextBox 7"/>
          <p:cNvSpPr txBox="1"/>
          <p:nvPr/>
        </p:nvSpPr>
        <p:spPr>
          <a:xfrm>
            <a:off x="3556000" y="5170319"/>
            <a:ext cx="1026216" cy="461665"/>
          </a:xfrm>
          <a:prstGeom prst="rect">
            <a:avLst/>
          </a:prstGeom>
          <a:noFill/>
        </p:spPr>
        <p:txBody>
          <a:bodyPr wrap="square" rtlCol="0">
            <a:spAutoFit/>
          </a:bodyPr>
          <a:lstStyle/>
          <a:p>
            <a:r>
              <a:rPr lang="en-US" sz="2400" dirty="0"/>
              <a:t>Result</a:t>
            </a:r>
          </a:p>
        </p:txBody>
      </p:sp>
      <p:sp>
        <p:nvSpPr>
          <p:cNvPr id="9" name="TextBox 8"/>
          <p:cNvSpPr txBox="1"/>
          <p:nvPr/>
        </p:nvSpPr>
        <p:spPr>
          <a:xfrm>
            <a:off x="2844799" y="1923033"/>
            <a:ext cx="1777772" cy="461665"/>
          </a:xfrm>
          <a:prstGeom prst="rect">
            <a:avLst/>
          </a:prstGeom>
          <a:noFill/>
        </p:spPr>
        <p:txBody>
          <a:bodyPr wrap="square" rtlCol="0">
            <a:spAutoFit/>
          </a:bodyPr>
          <a:lstStyle/>
          <a:p>
            <a:r>
              <a:rPr lang="en-US" sz="2400" dirty="0"/>
              <a:t>Whiteboard</a:t>
            </a:r>
          </a:p>
        </p:txBody>
      </p:sp>
      <p:sp>
        <p:nvSpPr>
          <p:cNvPr id="19" name="TextBox 18"/>
          <p:cNvSpPr txBox="1"/>
          <p:nvPr/>
        </p:nvSpPr>
        <p:spPr>
          <a:xfrm>
            <a:off x="7620003" y="889002"/>
            <a:ext cx="3555876" cy="830997"/>
          </a:xfrm>
          <a:prstGeom prst="rect">
            <a:avLst/>
          </a:prstGeom>
          <a:solidFill>
            <a:schemeClr val="bg1"/>
          </a:solidFill>
          <a:ln>
            <a:solidFill>
              <a:schemeClr val="tx1"/>
            </a:solidFill>
          </a:ln>
        </p:spPr>
        <p:txBody>
          <a:bodyPr wrap="square" rtlCol="0">
            <a:spAutoFit/>
          </a:bodyPr>
          <a:lstStyle/>
          <a:p>
            <a:r>
              <a:rPr lang="en-US" sz="2400" dirty="0">
                <a:solidFill>
                  <a:srgbClr val="2AD122"/>
                </a:solidFill>
              </a:rPr>
              <a:t>// customer says ‘hi’</a:t>
            </a:r>
          </a:p>
          <a:p>
            <a:r>
              <a:rPr lang="en-US" sz="2400" dirty="0">
                <a:solidFill>
                  <a:srgbClr val="2AD122"/>
                </a:solidFill>
              </a:rPr>
              <a:t>// verify conversation</a:t>
            </a:r>
          </a:p>
        </p:txBody>
      </p:sp>
      <p:sp>
        <p:nvSpPr>
          <p:cNvPr id="22" name="Curved Down Arrow 21"/>
          <p:cNvSpPr/>
          <p:nvPr/>
        </p:nvSpPr>
        <p:spPr bwMode="auto">
          <a:xfrm rot="10800000">
            <a:off x="4590493" y="5025943"/>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23" name="TextBox 22"/>
          <p:cNvSpPr txBox="1"/>
          <p:nvPr/>
        </p:nvSpPr>
        <p:spPr>
          <a:xfrm>
            <a:off x="4165604" y="3327402"/>
            <a:ext cx="3453061" cy="830997"/>
          </a:xfrm>
          <a:prstGeom prst="rect">
            <a:avLst/>
          </a:prstGeom>
          <a:noFill/>
        </p:spPr>
        <p:txBody>
          <a:bodyPr wrap="none" rtlCol="0">
            <a:spAutoFit/>
          </a:bodyPr>
          <a:lstStyle/>
          <a:p>
            <a:r>
              <a:rPr lang="en-US" sz="4800" dirty="0"/>
              <a:t>Testing Circle</a:t>
            </a:r>
          </a:p>
        </p:txBody>
      </p:sp>
      <p:grpSp>
        <p:nvGrpSpPr>
          <p:cNvPr id="2" name="Group 1">
            <a:extLst>
              <a:ext uri="{FF2B5EF4-FFF2-40B4-BE49-F238E27FC236}">
                <a16:creationId xmlns:a16="http://schemas.microsoft.com/office/drawing/2014/main" id="{06B95FDF-2CFD-5461-02D1-63486446FF07}"/>
              </a:ext>
            </a:extLst>
          </p:cNvPr>
          <p:cNvGrpSpPr/>
          <p:nvPr/>
        </p:nvGrpSpPr>
        <p:grpSpPr>
          <a:xfrm>
            <a:off x="54784" y="177769"/>
            <a:ext cx="2790014" cy="2080030"/>
            <a:chOff x="-2085926" y="47601"/>
            <a:chExt cx="4937760" cy="3016628"/>
          </a:xfrm>
        </p:grpSpPr>
        <p:sp>
          <p:nvSpPr>
            <p:cNvPr id="24" name="Rounded Rectangle 23">
              <a:extLst>
                <a:ext uri="{FF2B5EF4-FFF2-40B4-BE49-F238E27FC236}">
                  <a16:creationId xmlns:a16="http://schemas.microsoft.com/office/drawing/2014/main" id="{5F47EED0-A4CE-45EC-4BF2-6874B6792C08}"/>
                </a:ext>
              </a:extLst>
            </p:cNvPr>
            <p:cNvSpPr/>
            <p:nvPr/>
          </p:nvSpPr>
          <p:spPr>
            <a:xfrm>
              <a:off x="-2085926" y="47601"/>
              <a:ext cx="4937760" cy="3016628"/>
            </a:xfrm>
            <a:prstGeom prst="roundRect">
              <a:avLst>
                <a:gd name="adj" fmla="val 5778"/>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E21FF665-634F-809C-6483-335B1573B7A6}"/>
                </a:ext>
              </a:extLst>
            </p:cNvPr>
            <p:cNvSpPr txBox="1"/>
            <p:nvPr/>
          </p:nvSpPr>
          <p:spPr>
            <a:xfrm>
              <a:off x="-1857327" y="849920"/>
              <a:ext cx="4469555" cy="1740814"/>
            </a:xfrm>
            <a:prstGeom prst="rect">
              <a:avLst/>
            </a:prstGeom>
            <a:noFill/>
          </p:spPr>
          <p:txBody>
            <a:bodyPr wrap="square" rtlCol="0">
              <a:spAutoFit/>
            </a:bodyPr>
            <a:lstStyle/>
            <a:p>
              <a:pPr algn="r"/>
              <a:r>
                <a:rPr lang="en-US" sz="1200">
                  <a:solidFill>
                    <a:srgbClr val="080808"/>
                  </a:solidFill>
                  <a:effectLst/>
                </a:rPr>
                <a:t>[Customer]</a:t>
              </a:r>
            </a:p>
            <a:p>
              <a:pPr algn="r"/>
              <a:r>
                <a:rPr lang="en-US" sz="1200">
                  <a:solidFill>
                    <a:srgbClr val="080808"/>
                  </a:solidFill>
                  <a:effectLst/>
                </a:rPr>
                <a:t>hi</a:t>
              </a:r>
              <a:br>
                <a:rPr lang="en-US" sz="1200">
                  <a:solidFill>
                    <a:srgbClr val="080808"/>
                  </a:solidFill>
                  <a:effectLst/>
                </a:rPr>
              </a:br>
              <a:endParaRPr lang="en-US" sz="1200">
                <a:solidFill>
                  <a:srgbClr val="080808"/>
                </a:solidFill>
                <a:effectLst/>
              </a:endParaRPr>
            </a:p>
            <a:p>
              <a:r>
                <a:rPr lang="en-US" sz="1200">
                  <a:solidFill>
                    <a:srgbClr val="080808"/>
                  </a:solidFill>
                  <a:effectLst/>
                </a:rPr>
                <a:t>[Bot]</a:t>
              </a:r>
            </a:p>
            <a:p>
              <a:r>
                <a:rPr lang="en-US" sz="1200">
                  <a:solidFill>
                    <a:srgbClr val="080808"/>
                  </a:solidFill>
                  <a:effectLst/>
                </a:rPr>
                <a:t>Hi there! I'm your virtual assistant.</a:t>
              </a:r>
            </a:p>
            <a:p>
              <a:r>
                <a:rPr lang="en-US" sz="1200">
                  <a:solidFill>
                    <a:srgbClr val="080808"/>
                  </a:solidFill>
                  <a:effectLst/>
                </a:rPr>
                <a:t>What would you like to do today?</a:t>
              </a:r>
            </a:p>
          </p:txBody>
        </p:sp>
        <p:sp>
          <p:nvSpPr>
            <p:cNvPr id="26" name="TextBox 25">
              <a:extLst>
                <a:ext uri="{FF2B5EF4-FFF2-40B4-BE49-F238E27FC236}">
                  <a16:creationId xmlns:a16="http://schemas.microsoft.com/office/drawing/2014/main" id="{D1443C20-7161-A620-E0C3-B4EE459384A2}"/>
                </a:ext>
              </a:extLst>
            </p:cNvPr>
            <p:cNvSpPr txBox="1"/>
            <p:nvPr/>
          </p:nvSpPr>
          <p:spPr>
            <a:xfrm>
              <a:off x="-1857327" y="257024"/>
              <a:ext cx="1271016" cy="535635"/>
            </a:xfrm>
            <a:prstGeom prst="rect">
              <a:avLst/>
            </a:prstGeom>
            <a:noFill/>
          </p:spPr>
          <p:txBody>
            <a:bodyPr wrap="square">
              <a:spAutoFit/>
            </a:bodyPr>
            <a:lstStyle/>
            <a:p>
              <a:r>
                <a:rPr lang="en-US" b="1">
                  <a:solidFill>
                    <a:schemeClr val="bg1"/>
                  </a:solidFill>
                </a:rPr>
                <a:t>Chat</a:t>
              </a:r>
            </a:p>
          </p:txBody>
        </p:sp>
      </p:grpSp>
    </p:spTree>
    <p:extLst>
      <p:ext uri="{BB962C8B-B14F-4D97-AF65-F5344CB8AC3E}">
        <p14:creationId xmlns:p14="http://schemas.microsoft.com/office/powerpoint/2010/main" val="26344780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rved Down Arrow 2"/>
          <p:cNvSpPr/>
          <p:nvPr/>
        </p:nvSpPr>
        <p:spPr bwMode="auto">
          <a:xfrm rot="16200000">
            <a:off x="2633387" y="3179948"/>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4" name="Curved Down Arrow 3"/>
          <p:cNvSpPr/>
          <p:nvPr/>
        </p:nvSpPr>
        <p:spPr bwMode="auto">
          <a:xfrm rot="5400000">
            <a:off x="6591606" y="3179949"/>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5" name="Curved Down Arrow 4"/>
          <p:cNvSpPr/>
          <p:nvPr/>
        </p:nvSpPr>
        <p:spPr bwMode="auto">
          <a:xfrm>
            <a:off x="4622573" y="1217784"/>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6" name="TextBox 5"/>
          <p:cNvSpPr txBox="1"/>
          <p:nvPr/>
        </p:nvSpPr>
        <p:spPr>
          <a:xfrm>
            <a:off x="7315200" y="1905001"/>
            <a:ext cx="1497760" cy="461665"/>
          </a:xfrm>
          <a:prstGeom prst="rect">
            <a:avLst/>
          </a:prstGeom>
          <a:noFill/>
        </p:spPr>
        <p:txBody>
          <a:bodyPr wrap="square" rtlCol="0">
            <a:spAutoFit/>
          </a:bodyPr>
          <a:lstStyle/>
          <a:p>
            <a:r>
              <a:rPr lang="en-US" sz="2400" dirty="0"/>
              <a:t>English</a:t>
            </a:r>
          </a:p>
        </p:txBody>
      </p:sp>
      <p:sp>
        <p:nvSpPr>
          <p:cNvPr id="7" name="TextBox 6"/>
          <p:cNvSpPr txBox="1"/>
          <p:nvPr/>
        </p:nvSpPr>
        <p:spPr>
          <a:xfrm>
            <a:off x="7341442" y="5107678"/>
            <a:ext cx="825867" cy="461665"/>
          </a:xfrm>
          <a:prstGeom prst="rect">
            <a:avLst/>
          </a:prstGeom>
          <a:noFill/>
        </p:spPr>
        <p:txBody>
          <a:bodyPr wrap="none" rtlCol="0">
            <a:spAutoFit/>
          </a:bodyPr>
          <a:lstStyle/>
          <a:p>
            <a:r>
              <a:rPr lang="en-US" sz="2400" dirty="0"/>
              <a:t>Code</a:t>
            </a:r>
          </a:p>
        </p:txBody>
      </p:sp>
      <p:sp>
        <p:nvSpPr>
          <p:cNvPr id="8" name="TextBox 7"/>
          <p:cNvSpPr txBox="1"/>
          <p:nvPr/>
        </p:nvSpPr>
        <p:spPr>
          <a:xfrm>
            <a:off x="3556000" y="5170319"/>
            <a:ext cx="1026216" cy="461665"/>
          </a:xfrm>
          <a:prstGeom prst="rect">
            <a:avLst/>
          </a:prstGeom>
          <a:noFill/>
        </p:spPr>
        <p:txBody>
          <a:bodyPr wrap="square" rtlCol="0">
            <a:spAutoFit/>
          </a:bodyPr>
          <a:lstStyle/>
          <a:p>
            <a:r>
              <a:rPr lang="en-US" sz="2400" dirty="0"/>
              <a:t>Result</a:t>
            </a:r>
          </a:p>
        </p:txBody>
      </p:sp>
      <p:sp>
        <p:nvSpPr>
          <p:cNvPr id="9" name="TextBox 8"/>
          <p:cNvSpPr txBox="1"/>
          <p:nvPr/>
        </p:nvSpPr>
        <p:spPr>
          <a:xfrm>
            <a:off x="2844799" y="1923033"/>
            <a:ext cx="1777772" cy="461665"/>
          </a:xfrm>
          <a:prstGeom prst="rect">
            <a:avLst/>
          </a:prstGeom>
          <a:noFill/>
        </p:spPr>
        <p:txBody>
          <a:bodyPr wrap="square" rtlCol="0">
            <a:spAutoFit/>
          </a:bodyPr>
          <a:lstStyle/>
          <a:p>
            <a:r>
              <a:rPr lang="en-US" sz="2400" dirty="0"/>
              <a:t>Whiteboard</a:t>
            </a:r>
          </a:p>
        </p:txBody>
      </p:sp>
      <p:sp>
        <p:nvSpPr>
          <p:cNvPr id="19" name="TextBox 18"/>
          <p:cNvSpPr txBox="1"/>
          <p:nvPr/>
        </p:nvSpPr>
        <p:spPr>
          <a:xfrm>
            <a:off x="7620003" y="889002"/>
            <a:ext cx="3555876" cy="830997"/>
          </a:xfrm>
          <a:prstGeom prst="rect">
            <a:avLst/>
          </a:prstGeom>
          <a:solidFill>
            <a:schemeClr val="bg1"/>
          </a:solidFill>
          <a:ln>
            <a:solidFill>
              <a:schemeClr val="tx1"/>
            </a:solidFill>
          </a:ln>
        </p:spPr>
        <p:txBody>
          <a:bodyPr wrap="square" rtlCol="0">
            <a:spAutoFit/>
          </a:bodyPr>
          <a:lstStyle/>
          <a:p>
            <a:r>
              <a:rPr lang="en-US" sz="2400" dirty="0">
                <a:solidFill>
                  <a:srgbClr val="2AD122"/>
                </a:solidFill>
              </a:rPr>
              <a:t>// customer says ‘hi’</a:t>
            </a:r>
          </a:p>
          <a:p>
            <a:r>
              <a:rPr lang="en-US" sz="2400" dirty="0">
                <a:solidFill>
                  <a:srgbClr val="2AD122"/>
                </a:solidFill>
              </a:rPr>
              <a:t>// verify conversation</a:t>
            </a:r>
          </a:p>
        </p:txBody>
      </p:sp>
      <p:sp>
        <p:nvSpPr>
          <p:cNvPr id="22" name="Curved Down Arrow 21"/>
          <p:cNvSpPr/>
          <p:nvPr/>
        </p:nvSpPr>
        <p:spPr bwMode="auto">
          <a:xfrm rot="10800000">
            <a:off x="4590493" y="5025943"/>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23" name="TextBox 22"/>
          <p:cNvSpPr txBox="1"/>
          <p:nvPr/>
        </p:nvSpPr>
        <p:spPr>
          <a:xfrm>
            <a:off x="4165604" y="3327402"/>
            <a:ext cx="3453061" cy="830997"/>
          </a:xfrm>
          <a:prstGeom prst="rect">
            <a:avLst/>
          </a:prstGeom>
          <a:noFill/>
        </p:spPr>
        <p:txBody>
          <a:bodyPr wrap="none" rtlCol="0">
            <a:spAutoFit/>
          </a:bodyPr>
          <a:lstStyle/>
          <a:p>
            <a:r>
              <a:rPr lang="en-US" sz="4800" dirty="0"/>
              <a:t>Testing Circle</a:t>
            </a:r>
          </a:p>
        </p:txBody>
      </p:sp>
      <p:grpSp>
        <p:nvGrpSpPr>
          <p:cNvPr id="2" name="Group 1">
            <a:extLst>
              <a:ext uri="{FF2B5EF4-FFF2-40B4-BE49-F238E27FC236}">
                <a16:creationId xmlns:a16="http://schemas.microsoft.com/office/drawing/2014/main" id="{06B95FDF-2CFD-5461-02D1-63486446FF07}"/>
              </a:ext>
            </a:extLst>
          </p:cNvPr>
          <p:cNvGrpSpPr/>
          <p:nvPr/>
        </p:nvGrpSpPr>
        <p:grpSpPr>
          <a:xfrm>
            <a:off x="54784" y="177769"/>
            <a:ext cx="2790014" cy="2080030"/>
            <a:chOff x="-2085926" y="47601"/>
            <a:chExt cx="4937760" cy="3016628"/>
          </a:xfrm>
        </p:grpSpPr>
        <p:sp>
          <p:nvSpPr>
            <p:cNvPr id="24" name="Rounded Rectangle 23">
              <a:extLst>
                <a:ext uri="{FF2B5EF4-FFF2-40B4-BE49-F238E27FC236}">
                  <a16:creationId xmlns:a16="http://schemas.microsoft.com/office/drawing/2014/main" id="{5F47EED0-A4CE-45EC-4BF2-6874B6792C08}"/>
                </a:ext>
              </a:extLst>
            </p:cNvPr>
            <p:cNvSpPr/>
            <p:nvPr/>
          </p:nvSpPr>
          <p:spPr>
            <a:xfrm>
              <a:off x="-2085926" y="47601"/>
              <a:ext cx="4937760" cy="3016628"/>
            </a:xfrm>
            <a:prstGeom prst="roundRect">
              <a:avLst>
                <a:gd name="adj" fmla="val 5778"/>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E21FF665-634F-809C-6483-335B1573B7A6}"/>
                </a:ext>
              </a:extLst>
            </p:cNvPr>
            <p:cNvSpPr txBox="1"/>
            <p:nvPr/>
          </p:nvSpPr>
          <p:spPr>
            <a:xfrm>
              <a:off x="-1857327" y="849920"/>
              <a:ext cx="4469555" cy="1740814"/>
            </a:xfrm>
            <a:prstGeom prst="rect">
              <a:avLst/>
            </a:prstGeom>
            <a:noFill/>
          </p:spPr>
          <p:txBody>
            <a:bodyPr wrap="square" rtlCol="0">
              <a:spAutoFit/>
            </a:bodyPr>
            <a:lstStyle/>
            <a:p>
              <a:pPr algn="r"/>
              <a:r>
                <a:rPr lang="en-US" sz="1200">
                  <a:solidFill>
                    <a:srgbClr val="080808"/>
                  </a:solidFill>
                  <a:effectLst/>
                </a:rPr>
                <a:t>[Customer]</a:t>
              </a:r>
            </a:p>
            <a:p>
              <a:pPr algn="r"/>
              <a:r>
                <a:rPr lang="en-US" sz="1200">
                  <a:solidFill>
                    <a:srgbClr val="080808"/>
                  </a:solidFill>
                  <a:effectLst/>
                </a:rPr>
                <a:t>hi</a:t>
              </a:r>
              <a:br>
                <a:rPr lang="en-US" sz="1200">
                  <a:solidFill>
                    <a:srgbClr val="080808"/>
                  </a:solidFill>
                  <a:effectLst/>
                </a:rPr>
              </a:br>
              <a:endParaRPr lang="en-US" sz="1200">
                <a:solidFill>
                  <a:srgbClr val="080808"/>
                </a:solidFill>
                <a:effectLst/>
              </a:endParaRPr>
            </a:p>
            <a:p>
              <a:r>
                <a:rPr lang="en-US" sz="1200">
                  <a:solidFill>
                    <a:srgbClr val="080808"/>
                  </a:solidFill>
                  <a:effectLst/>
                </a:rPr>
                <a:t>[Bot]</a:t>
              </a:r>
            </a:p>
            <a:p>
              <a:r>
                <a:rPr lang="en-US" sz="1200">
                  <a:solidFill>
                    <a:srgbClr val="080808"/>
                  </a:solidFill>
                  <a:effectLst/>
                </a:rPr>
                <a:t>Hi there! I'm your virtual assistant.</a:t>
              </a:r>
            </a:p>
            <a:p>
              <a:r>
                <a:rPr lang="en-US" sz="1200">
                  <a:solidFill>
                    <a:srgbClr val="080808"/>
                  </a:solidFill>
                  <a:effectLst/>
                </a:rPr>
                <a:t>What would you like to do today?</a:t>
              </a:r>
            </a:p>
          </p:txBody>
        </p:sp>
        <p:sp>
          <p:nvSpPr>
            <p:cNvPr id="26" name="TextBox 25">
              <a:extLst>
                <a:ext uri="{FF2B5EF4-FFF2-40B4-BE49-F238E27FC236}">
                  <a16:creationId xmlns:a16="http://schemas.microsoft.com/office/drawing/2014/main" id="{D1443C20-7161-A620-E0C3-B4EE459384A2}"/>
                </a:ext>
              </a:extLst>
            </p:cNvPr>
            <p:cNvSpPr txBox="1"/>
            <p:nvPr/>
          </p:nvSpPr>
          <p:spPr>
            <a:xfrm>
              <a:off x="-1857327" y="257024"/>
              <a:ext cx="1271016" cy="535635"/>
            </a:xfrm>
            <a:prstGeom prst="rect">
              <a:avLst/>
            </a:prstGeom>
            <a:noFill/>
          </p:spPr>
          <p:txBody>
            <a:bodyPr wrap="square">
              <a:spAutoFit/>
            </a:bodyPr>
            <a:lstStyle/>
            <a:p>
              <a:r>
                <a:rPr lang="en-US" b="1">
                  <a:solidFill>
                    <a:schemeClr val="bg1"/>
                  </a:solidFill>
                </a:rPr>
                <a:t>Chat</a:t>
              </a:r>
            </a:p>
          </p:txBody>
        </p:sp>
      </p:grpSp>
      <p:sp>
        <p:nvSpPr>
          <p:cNvPr id="10" name="TextBox 9">
            <a:extLst>
              <a:ext uri="{FF2B5EF4-FFF2-40B4-BE49-F238E27FC236}">
                <a16:creationId xmlns:a16="http://schemas.microsoft.com/office/drawing/2014/main" id="{AED0E781-0941-E05C-1E71-D2B13A39F191}"/>
              </a:ext>
            </a:extLst>
          </p:cNvPr>
          <p:cNvSpPr txBox="1"/>
          <p:nvPr/>
        </p:nvSpPr>
        <p:spPr>
          <a:xfrm>
            <a:off x="7309364" y="5919200"/>
            <a:ext cx="4781036" cy="830997"/>
          </a:xfrm>
          <a:prstGeom prst="rect">
            <a:avLst/>
          </a:prstGeom>
          <a:solidFill>
            <a:schemeClr val="bg1"/>
          </a:solidFill>
          <a:ln>
            <a:solidFill>
              <a:schemeClr val="tx1"/>
            </a:solidFill>
          </a:ln>
        </p:spPr>
        <p:txBody>
          <a:bodyPr wrap="square" rtlCol="0">
            <a:spAutoFit/>
          </a:bodyPr>
          <a:lstStyle/>
          <a:p>
            <a:r>
              <a:rPr lang="en-US" sz="2400">
                <a:solidFill>
                  <a:srgbClr val="000000"/>
                </a:solidFill>
                <a:effectLst/>
              </a:rPr>
              <a:t>String userMessage </a:t>
            </a:r>
            <a:r>
              <a:rPr lang="en-US" sz="2400">
                <a:solidFill>
                  <a:srgbClr val="080808"/>
                </a:solidFill>
                <a:effectLst/>
              </a:rPr>
              <a:t>= </a:t>
            </a:r>
            <a:r>
              <a:rPr lang="en-US" sz="2400">
                <a:solidFill>
                  <a:srgbClr val="067D17"/>
                </a:solidFill>
                <a:effectLst/>
              </a:rPr>
              <a:t>"hi"</a:t>
            </a:r>
            <a:r>
              <a:rPr lang="en-US" sz="2400">
                <a:solidFill>
                  <a:srgbClr val="080808"/>
                </a:solidFill>
                <a:effectLst/>
              </a:rPr>
              <a:t>;</a:t>
            </a:r>
            <a:br>
              <a:rPr lang="en-US" sz="2400">
                <a:solidFill>
                  <a:srgbClr val="080808"/>
                </a:solidFill>
                <a:effectLst/>
              </a:rPr>
            </a:br>
            <a:r>
              <a:rPr lang="en-US" sz="2400" i="1">
                <a:solidFill>
                  <a:srgbClr val="080808"/>
                </a:solidFill>
                <a:effectLst/>
              </a:rPr>
              <a:t>verifyConversation</a:t>
            </a:r>
            <a:r>
              <a:rPr lang="en-US" sz="2400">
                <a:solidFill>
                  <a:srgbClr val="080808"/>
                </a:solidFill>
                <a:effectLst/>
              </a:rPr>
              <a:t>(</a:t>
            </a:r>
            <a:r>
              <a:rPr lang="en-US" sz="2400">
                <a:solidFill>
                  <a:srgbClr val="000000"/>
                </a:solidFill>
                <a:effectLst/>
              </a:rPr>
              <a:t>userMessage</a:t>
            </a:r>
            <a:r>
              <a:rPr lang="en-US" sz="2400">
                <a:solidFill>
                  <a:srgbClr val="080808"/>
                </a:solidFill>
                <a:effectLst/>
              </a:rPr>
              <a:t>);</a:t>
            </a:r>
          </a:p>
        </p:txBody>
      </p:sp>
    </p:spTree>
    <p:extLst>
      <p:ext uri="{BB962C8B-B14F-4D97-AF65-F5344CB8AC3E}">
        <p14:creationId xmlns:p14="http://schemas.microsoft.com/office/powerpoint/2010/main" val="18586711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34BF9-ABC8-6E95-A72F-2D3FA170EE8B}"/>
              </a:ext>
            </a:extLst>
          </p:cNvPr>
          <p:cNvSpPr>
            <a:spLocks noGrp="1"/>
          </p:cNvSpPr>
          <p:nvPr>
            <p:ph type="title"/>
          </p:nvPr>
        </p:nvSpPr>
        <p:spPr/>
        <p:txBody>
          <a:bodyPr/>
          <a:lstStyle/>
          <a:p>
            <a:r>
              <a:rPr lang="en-US"/>
              <a:t>Resources</a:t>
            </a:r>
          </a:p>
        </p:txBody>
      </p:sp>
      <p:pic>
        <p:nvPicPr>
          <p:cNvPr id="8" name="Graphic 7">
            <a:extLst>
              <a:ext uri="{FF2B5EF4-FFF2-40B4-BE49-F238E27FC236}">
                <a16:creationId xmlns:a16="http://schemas.microsoft.com/office/drawing/2014/main" id="{9AA41458-F0A6-4112-C12A-DB7932BB858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303520" y="77724"/>
            <a:ext cx="6702552" cy="6702552"/>
          </a:xfrm>
          <a:prstGeom prst="rect">
            <a:avLst/>
          </a:prstGeom>
        </p:spPr>
      </p:pic>
      <p:sp>
        <p:nvSpPr>
          <p:cNvPr id="3" name="TextBox 2">
            <a:extLst>
              <a:ext uri="{FF2B5EF4-FFF2-40B4-BE49-F238E27FC236}">
                <a16:creationId xmlns:a16="http://schemas.microsoft.com/office/drawing/2014/main" id="{07A88EA3-7E1D-B313-A16B-243144BA788F}"/>
              </a:ext>
            </a:extLst>
          </p:cNvPr>
          <p:cNvSpPr txBox="1"/>
          <p:nvPr/>
        </p:nvSpPr>
        <p:spPr>
          <a:xfrm>
            <a:off x="58189" y="6457110"/>
            <a:ext cx="7025385" cy="646331"/>
          </a:xfrm>
          <a:prstGeom prst="rect">
            <a:avLst/>
          </a:prstGeom>
          <a:noFill/>
        </p:spPr>
        <p:txBody>
          <a:bodyPr wrap="none" rtlCol="0">
            <a:spAutoFit/>
          </a:bodyPr>
          <a:lstStyle/>
          <a:p>
            <a:r>
              <a:rPr lang="en-US" b="1" dirty="0" err="1"/>
              <a:t>github.com</a:t>
            </a:r>
            <a:r>
              <a:rPr lang="en-US" b="1" dirty="0"/>
              <a:t>/</a:t>
            </a:r>
            <a:r>
              <a:rPr lang="en-US" b="1" dirty="0" err="1"/>
              <a:t>isidore</a:t>
            </a:r>
            <a:r>
              <a:rPr lang="en-US" b="1" dirty="0"/>
              <a:t>/Talks</a:t>
            </a:r>
            <a:r>
              <a:rPr lang="en-US" b="1" dirty="0">
                <a:solidFill>
                  <a:schemeClr val="bg1">
                    <a:lumMod val="50000"/>
                  </a:schemeClr>
                </a:solidFill>
              </a:rPr>
              <a:t>/blob/master/</a:t>
            </a:r>
            <a:r>
              <a:rPr lang="en-US" b="1" dirty="0" err="1"/>
              <a:t>BetterTestingWithApprovals</a:t>
            </a:r>
            <a:r>
              <a:rPr lang="en-US" b="1" dirty="0" err="1">
                <a:solidFill>
                  <a:schemeClr val="bg1">
                    <a:lumMod val="50000"/>
                  </a:schemeClr>
                </a:solidFill>
              </a:rPr>
              <a:t>.md</a:t>
            </a:r>
            <a:endParaRPr lang="en-US" b="1" dirty="0">
              <a:solidFill>
                <a:schemeClr val="bg1">
                  <a:lumMod val="50000"/>
                </a:schemeClr>
              </a:solidFill>
            </a:endParaRPr>
          </a:p>
          <a:p>
            <a:endParaRPr lang="en-US"/>
          </a:p>
        </p:txBody>
      </p:sp>
    </p:spTree>
    <p:extLst>
      <p:ext uri="{BB962C8B-B14F-4D97-AF65-F5344CB8AC3E}">
        <p14:creationId xmlns:p14="http://schemas.microsoft.com/office/powerpoint/2010/main" val="22311581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4370832" y="2627221"/>
            <a:ext cx="3886200" cy="1046440"/>
          </a:xfrm>
          <a:prstGeom prst="rect">
            <a:avLst/>
          </a:prstGeom>
          <a:noFill/>
        </p:spPr>
        <p:txBody>
          <a:bodyPr wrap="square" rtlCol="0">
            <a:spAutoFit/>
          </a:bodyPr>
          <a:lstStyle/>
          <a:p>
            <a:r>
              <a:rPr lang="en-US"/>
              <a:t>New Concept #2: </a:t>
            </a:r>
          </a:p>
          <a:p>
            <a:r>
              <a:rPr lang="en-US" sz="4400"/>
              <a:t>Approval Tests</a:t>
            </a:r>
          </a:p>
        </p:txBody>
      </p:sp>
      <p:sp>
        <p:nvSpPr>
          <p:cNvPr id="2" name="TextBox 1">
            <a:extLst>
              <a:ext uri="{FF2B5EF4-FFF2-40B4-BE49-F238E27FC236}">
                <a16:creationId xmlns:a16="http://schemas.microsoft.com/office/drawing/2014/main" id="{668E5FA3-8867-250F-F131-6EEE1CE4E05B}"/>
              </a:ext>
            </a:extLst>
          </p:cNvPr>
          <p:cNvSpPr txBox="1"/>
          <p:nvPr/>
        </p:nvSpPr>
        <p:spPr>
          <a:xfrm>
            <a:off x="4919472" y="3673661"/>
            <a:ext cx="2361929" cy="369332"/>
          </a:xfrm>
          <a:prstGeom prst="rect">
            <a:avLst/>
          </a:prstGeom>
          <a:noFill/>
        </p:spPr>
        <p:txBody>
          <a:bodyPr wrap="none" rtlCol="0">
            <a:spAutoFit/>
          </a:bodyPr>
          <a:lstStyle/>
          <a:p>
            <a:r>
              <a:rPr lang="en-US"/>
              <a:t>Test + approved output</a:t>
            </a:r>
          </a:p>
        </p:txBody>
      </p:sp>
      <p:pic>
        <p:nvPicPr>
          <p:cNvPr id="1026" name="Picture 2" descr="New Failure">
            <a:extLst>
              <a:ext uri="{FF2B5EF4-FFF2-40B4-BE49-F238E27FC236}">
                <a16:creationId xmlns:a16="http://schemas.microsoft.com/office/drawing/2014/main" id="{004FA746-C219-CF07-5A26-B8000B0BE07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95500" y="4207002"/>
            <a:ext cx="8001000" cy="4533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52284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rved Down Arrow 2"/>
          <p:cNvSpPr/>
          <p:nvPr/>
        </p:nvSpPr>
        <p:spPr bwMode="auto">
          <a:xfrm rot="16200000">
            <a:off x="2633387" y="3179948"/>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4" name="Curved Down Arrow 3"/>
          <p:cNvSpPr/>
          <p:nvPr/>
        </p:nvSpPr>
        <p:spPr bwMode="auto">
          <a:xfrm rot="5400000">
            <a:off x="6591606" y="3179949"/>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5" name="Curved Down Arrow 4"/>
          <p:cNvSpPr/>
          <p:nvPr/>
        </p:nvSpPr>
        <p:spPr bwMode="auto">
          <a:xfrm>
            <a:off x="4622573" y="1217784"/>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6" name="TextBox 5"/>
          <p:cNvSpPr txBox="1"/>
          <p:nvPr/>
        </p:nvSpPr>
        <p:spPr>
          <a:xfrm>
            <a:off x="7315200" y="1905001"/>
            <a:ext cx="1497760" cy="461665"/>
          </a:xfrm>
          <a:prstGeom prst="rect">
            <a:avLst/>
          </a:prstGeom>
          <a:noFill/>
        </p:spPr>
        <p:txBody>
          <a:bodyPr wrap="square" rtlCol="0">
            <a:spAutoFit/>
          </a:bodyPr>
          <a:lstStyle/>
          <a:p>
            <a:r>
              <a:rPr lang="en-US" sz="2400" dirty="0"/>
              <a:t>English</a:t>
            </a:r>
          </a:p>
        </p:txBody>
      </p:sp>
      <p:sp>
        <p:nvSpPr>
          <p:cNvPr id="7" name="TextBox 6"/>
          <p:cNvSpPr txBox="1"/>
          <p:nvPr/>
        </p:nvSpPr>
        <p:spPr>
          <a:xfrm>
            <a:off x="7341442" y="5107678"/>
            <a:ext cx="825867" cy="461665"/>
          </a:xfrm>
          <a:prstGeom prst="rect">
            <a:avLst/>
          </a:prstGeom>
          <a:noFill/>
        </p:spPr>
        <p:txBody>
          <a:bodyPr wrap="none" rtlCol="0">
            <a:spAutoFit/>
          </a:bodyPr>
          <a:lstStyle/>
          <a:p>
            <a:r>
              <a:rPr lang="en-US" sz="2400" dirty="0"/>
              <a:t>Code</a:t>
            </a:r>
          </a:p>
        </p:txBody>
      </p:sp>
      <p:sp>
        <p:nvSpPr>
          <p:cNvPr id="8" name="TextBox 7"/>
          <p:cNvSpPr txBox="1"/>
          <p:nvPr/>
        </p:nvSpPr>
        <p:spPr>
          <a:xfrm>
            <a:off x="3556000" y="5170319"/>
            <a:ext cx="1026216" cy="461665"/>
          </a:xfrm>
          <a:prstGeom prst="rect">
            <a:avLst/>
          </a:prstGeom>
          <a:noFill/>
        </p:spPr>
        <p:txBody>
          <a:bodyPr wrap="square" rtlCol="0">
            <a:spAutoFit/>
          </a:bodyPr>
          <a:lstStyle/>
          <a:p>
            <a:r>
              <a:rPr lang="en-US" sz="2400" dirty="0"/>
              <a:t>Result</a:t>
            </a:r>
          </a:p>
        </p:txBody>
      </p:sp>
      <p:sp>
        <p:nvSpPr>
          <p:cNvPr id="9" name="TextBox 8"/>
          <p:cNvSpPr txBox="1"/>
          <p:nvPr/>
        </p:nvSpPr>
        <p:spPr>
          <a:xfrm>
            <a:off x="2844799" y="1923033"/>
            <a:ext cx="1777772" cy="461665"/>
          </a:xfrm>
          <a:prstGeom prst="rect">
            <a:avLst/>
          </a:prstGeom>
          <a:noFill/>
        </p:spPr>
        <p:txBody>
          <a:bodyPr wrap="square" rtlCol="0">
            <a:spAutoFit/>
          </a:bodyPr>
          <a:lstStyle/>
          <a:p>
            <a:r>
              <a:rPr lang="en-US" sz="2400" dirty="0"/>
              <a:t>Whiteboard</a:t>
            </a:r>
          </a:p>
        </p:txBody>
      </p:sp>
      <p:sp>
        <p:nvSpPr>
          <p:cNvPr id="19" name="TextBox 18"/>
          <p:cNvSpPr txBox="1"/>
          <p:nvPr/>
        </p:nvSpPr>
        <p:spPr>
          <a:xfrm>
            <a:off x="7620003" y="889002"/>
            <a:ext cx="3555876" cy="830997"/>
          </a:xfrm>
          <a:prstGeom prst="rect">
            <a:avLst/>
          </a:prstGeom>
          <a:solidFill>
            <a:schemeClr val="bg1"/>
          </a:solidFill>
          <a:ln>
            <a:solidFill>
              <a:schemeClr val="tx1"/>
            </a:solidFill>
          </a:ln>
        </p:spPr>
        <p:txBody>
          <a:bodyPr wrap="square" rtlCol="0">
            <a:spAutoFit/>
          </a:bodyPr>
          <a:lstStyle/>
          <a:p>
            <a:r>
              <a:rPr lang="en-US" sz="2400" dirty="0">
                <a:solidFill>
                  <a:srgbClr val="2AD122"/>
                </a:solidFill>
              </a:rPr>
              <a:t>// customer says ‘hi’</a:t>
            </a:r>
          </a:p>
          <a:p>
            <a:r>
              <a:rPr lang="en-US" sz="2400" dirty="0">
                <a:solidFill>
                  <a:srgbClr val="2AD122"/>
                </a:solidFill>
              </a:rPr>
              <a:t>// verify conversation</a:t>
            </a:r>
          </a:p>
        </p:txBody>
      </p:sp>
      <p:sp>
        <p:nvSpPr>
          <p:cNvPr id="20" name="TextBox 19"/>
          <p:cNvSpPr txBox="1"/>
          <p:nvPr/>
        </p:nvSpPr>
        <p:spPr>
          <a:xfrm>
            <a:off x="7309364" y="5886856"/>
            <a:ext cx="4781036" cy="830997"/>
          </a:xfrm>
          <a:prstGeom prst="rect">
            <a:avLst/>
          </a:prstGeom>
          <a:solidFill>
            <a:schemeClr val="bg1"/>
          </a:solidFill>
          <a:ln>
            <a:solidFill>
              <a:schemeClr val="tx1"/>
            </a:solidFill>
          </a:ln>
        </p:spPr>
        <p:txBody>
          <a:bodyPr wrap="square" rtlCol="0">
            <a:spAutoFit/>
          </a:bodyPr>
          <a:lstStyle/>
          <a:p>
            <a:r>
              <a:rPr lang="en-US" sz="2400">
                <a:solidFill>
                  <a:srgbClr val="000000"/>
                </a:solidFill>
                <a:effectLst/>
              </a:rPr>
              <a:t>String userMessage </a:t>
            </a:r>
            <a:r>
              <a:rPr lang="en-US" sz="2400">
                <a:solidFill>
                  <a:srgbClr val="080808"/>
                </a:solidFill>
                <a:effectLst/>
              </a:rPr>
              <a:t>= </a:t>
            </a:r>
            <a:r>
              <a:rPr lang="en-US" sz="2400">
                <a:solidFill>
                  <a:srgbClr val="067D17"/>
                </a:solidFill>
                <a:effectLst/>
              </a:rPr>
              <a:t>"hi"</a:t>
            </a:r>
            <a:r>
              <a:rPr lang="en-US" sz="2400">
                <a:solidFill>
                  <a:srgbClr val="080808"/>
                </a:solidFill>
                <a:effectLst/>
              </a:rPr>
              <a:t>;</a:t>
            </a:r>
            <a:br>
              <a:rPr lang="en-US" sz="2400">
                <a:solidFill>
                  <a:srgbClr val="080808"/>
                </a:solidFill>
                <a:effectLst/>
              </a:rPr>
            </a:br>
            <a:r>
              <a:rPr lang="en-US" sz="2400" i="1">
                <a:solidFill>
                  <a:srgbClr val="080808"/>
                </a:solidFill>
                <a:effectLst/>
              </a:rPr>
              <a:t>verifyConversation</a:t>
            </a:r>
            <a:r>
              <a:rPr lang="en-US" sz="2400">
                <a:solidFill>
                  <a:srgbClr val="080808"/>
                </a:solidFill>
                <a:effectLst/>
              </a:rPr>
              <a:t>(</a:t>
            </a:r>
            <a:r>
              <a:rPr lang="en-US" sz="2400">
                <a:solidFill>
                  <a:srgbClr val="000000"/>
                </a:solidFill>
                <a:effectLst/>
              </a:rPr>
              <a:t>userMessage</a:t>
            </a:r>
            <a:r>
              <a:rPr lang="en-US" sz="2400">
                <a:solidFill>
                  <a:srgbClr val="080808"/>
                </a:solidFill>
                <a:effectLst/>
              </a:rPr>
              <a:t>);</a:t>
            </a:r>
          </a:p>
        </p:txBody>
      </p:sp>
      <p:sp>
        <p:nvSpPr>
          <p:cNvPr id="22" name="Curved Down Arrow 21"/>
          <p:cNvSpPr/>
          <p:nvPr/>
        </p:nvSpPr>
        <p:spPr bwMode="auto">
          <a:xfrm rot="10800000">
            <a:off x="4590493" y="5025943"/>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23" name="TextBox 22"/>
          <p:cNvSpPr txBox="1"/>
          <p:nvPr/>
        </p:nvSpPr>
        <p:spPr>
          <a:xfrm>
            <a:off x="4165604" y="3327402"/>
            <a:ext cx="3453061" cy="830997"/>
          </a:xfrm>
          <a:prstGeom prst="rect">
            <a:avLst/>
          </a:prstGeom>
          <a:noFill/>
        </p:spPr>
        <p:txBody>
          <a:bodyPr wrap="none" rtlCol="0">
            <a:spAutoFit/>
          </a:bodyPr>
          <a:lstStyle/>
          <a:p>
            <a:r>
              <a:rPr lang="en-US" sz="4800" dirty="0"/>
              <a:t>Testing Circle</a:t>
            </a:r>
          </a:p>
        </p:txBody>
      </p:sp>
      <p:grpSp>
        <p:nvGrpSpPr>
          <p:cNvPr id="2" name="Group 1">
            <a:extLst>
              <a:ext uri="{FF2B5EF4-FFF2-40B4-BE49-F238E27FC236}">
                <a16:creationId xmlns:a16="http://schemas.microsoft.com/office/drawing/2014/main" id="{06B95FDF-2CFD-5461-02D1-63486446FF07}"/>
              </a:ext>
            </a:extLst>
          </p:cNvPr>
          <p:cNvGrpSpPr/>
          <p:nvPr/>
        </p:nvGrpSpPr>
        <p:grpSpPr>
          <a:xfrm>
            <a:off x="54784" y="177769"/>
            <a:ext cx="2790014" cy="2080030"/>
            <a:chOff x="-2085926" y="47601"/>
            <a:chExt cx="4937760" cy="3016628"/>
          </a:xfrm>
        </p:grpSpPr>
        <p:sp>
          <p:nvSpPr>
            <p:cNvPr id="24" name="Rounded Rectangle 23">
              <a:extLst>
                <a:ext uri="{FF2B5EF4-FFF2-40B4-BE49-F238E27FC236}">
                  <a16:creationId xmlns:a16="http://schemas.microsoft.com/office/drawing/2014/main" id="{5F47EED0-A4CE-45EC-4BF2-6874B6792C08}"/>
                </a:ext>
              </a:extLst>
            </p:cNvPr>
            <p:cNvSpPr/>
            <p:nvPr/>
          </p:nvSpPr>
          <p:spPr>
            <a:xfrm>
              <a:off x="-2085926" y="47601"/>
              <a:ext cx="4937760" cy="3016628"/>
            </a:xfrm>
            <a:prstGeom prst="roundRect">
              <a:avLst>
                <a:gd name="adj" fmla="val 5778"/>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E21FF665-634F-809C-6483-335B1573B7A6}"/>
                </a:ext>
              </a:extLst>
            </p:cNvPr>
            <p:cNvSpPr txBox="1"/>
            <p:nvPr/>
          </p:nvSpPr>
          <p:spPr>
            <a:xfrm>
              <a:off x="-1857327" y="849920"/>
              <a:ext cx="4469555" cy="1740814"/>
            </a:xfrm>
            <a:prstGeom prst="rect">
              <a:avLst/>
            </a:prstGeom>
            <a:noFill/>
          </p:spPr>
          <p:txBody>
            <a:bodyPr wrap="square" rtlCol="0">
              <a:spAutoFit/>
            </a:bodyPr>
            <a:lstStyle/>
            <a:p>
              <a:pPr algn="r"/>
              <a:r>
                <a:rPr lang="en-US" sz="1200">
                  <a:solidFill>
                    <a:srgbClr val="080808"/>
                  </a:solidFill>
                  <a:effectLst/>
                </a:rPr>
                <a:t>[Customer]</a:t>
              </a:r>
            </a:p>
            <a:p>
              <a:pPr algn="r"/>
              <a:r>
                <a:rPr lang="en-US" sz="1200">
                  <a:solidFill>
                    <a:srgbClr val="080808"/>
                  </a:solidFill>
                  <a:effectLst/>
                </a:rPr>
                <a:t>hi</a:t>
              </a:r>
              <a:br>
                <a:rPr lang="en-US" sz="1200">
                  <a:solidFill>
                    <a:srgbClr val="080808"/>
                  </a:solidFill>
                  <a:effectLst/>
                </a:rPr>
              </a:br>
              <a:endParaRPr lang="en-US" sz="1200">
                <a:solidFill>
                  <a:srgbClr val="080808"/>
                </a:solidFill>
                <a:effectLst/>
              </a:endParaRPr>
            </a:p>
            <a:p>
              <a:r>
                <a:rPr lang="en-US" sz="1200">
                  <a:solidFill>
                    <a:srgbClr val="080808"/>
                  </a:solidFill>
                  <a:effectLst/>
                </a:rPr>
                <a:t>[Bot]</a:t>
              </a:r>
            </a:p>
            <a:p>
              <a:r>
                <a:rPr lang="en-US" sz="1200">
                  <a:solidFill>
                    <a:srgbClr val="080808"/>
                  </a:solidFill>
                  <a:effectLst/>
                </a:rPr>
                <a:t>Hi there! I'm your virtual assistant.</a:t>
              </a:r>
            </a:p>
            <a:p>
              <a:r>
                <a:rPr lang="en-US" sz="1200">
                  <a:solidFill>
                    <a:srgbClr val="080808"/>
                  </a:solidFill>
                  <a:effectLst/>
                </a:rPr>
                <a:t>What would you like to do today?</a:t>
              </a:r>
            </a:p>
          </p:txBody>
        </p:sp>
        <p:sp>
          <p:nvSpPr>
            <p:cNvPr id="26" name="TextBox 25">
              <a:extLst>
                <a:ext uri="{FF2B5EF4-FFF2-40B4-BE49-F238E27FC236}">
                  <a16:creationId xmlns:a16="http://schemas.microsoft.com/office/drawing/2014/main" id="{D1443C20-7161-A620-E0C3-B4EE459384A2}"/>
                </a:ext>
              </a:extLst>
            </p:cNvPr>
            <p:cNvSpPr txBox="1"/>
            <p:nvPr/>
          </p:nvSpPr>
          <p:spPr>
            <a:xfrm>
              <a:off x="-1857327" y="257024"/>
              <a:ext cx="1271016" cy="535635"/>
            </a:xfrm>
            <a:prstGeom prst="rect">
              <a:avLst/>
            </a:prstGeom>
            <a:noFill/>
          </p:spPr>
          <p:txBody>
            <a:bodyPr wrap="square">
              <a:spAutoFit/>
            </a:bodyPr>
            <a:lstStyle/>
            <a:p>
              <a:r>
                <a:rPr lang="en-US" b="1">
                  <a:solidFill>
                    <a:schemeClr val="bg1"/>
                  </a:solidFill>
                </a:rPr>
                <a:t>Chat</a:t>
              </a:r>
            </a:p>
          </p:txBody>
        </p:sp>
      </p:grpSp>
      <p:pic>
        <p:nvPicPr>
          <p:cNvPr id="27" name="Picture 26" descr="A screenshot of a computer&#10;&#10;Description automatically generated">
            <a:extLst>
              <a:ext uri="{FF2B5EF4-FFF2-40B4-BE49-F238E27FC236}">
                <a16:creationId xmlns:a16="http://schemas.microsoft.com/office/drawing/2014/main" id="{7FF53D5A-2142-CBDC-6C1E-C38FB84C8BAD}"/>
              </a:ext>
            </a:extLst>
          </p:cNvPr>
          <p:cNvPicPr>
            <a:picLocks noChangeAspect="1"/>
          </p:cNvPicPr>
          <p:nvPr/>
        </p:nvPicPr>
        <p:blipFill>
          <a:blip r:embed="rId2"/>
          <a:stretch>
            <a:fillRect/>
          </a:stretch>
        </p:blipFill>
        <p:spPr>
          <a:xfrm>
            <a:off x="89806" y="5672270"/>
            <a:ext cx="4471396" cy="662429"/>
          </a:xfrm>
          <a:prstGeom prst="rect">
            <a:avLst/>
          </a:prstGeom>
        </p:spPr>
      </p:pic>
    </p:spTree>
    <p:extLst>
      <p:ext uri="{BB962C8B-B14F-4D97-AF65-F5344CB8AC3E}">
        <p14:creationId xmlns:p14="http://schemas.microsoft.com/office/powerpoint/2010/main" val="22069999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rved Down Arrow 2"/>
          <p:cNvSpPr/>
          <p:nvPr/>
        </p:nvSpPr>
        <p:spPr bwMode="auto">
          <a:xfrm rot="16200000">
            <a:off x="2633387" y="3179948"/>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4" name="Curved Down Arrow 3"/>
          <p:cNvSpPr/>
          <p:nvPr/>
        </p:nvSpPr>
        <p:spPr bwMode="auto">
          <a:xfrm rot="5400000">
            <a:off x="6591606" y="3179949"/>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5" name="Curved Down Arrow 4"/>
          <p:cNvSpPr/>
          <p:nvPr/>
        </p:nvSpPr>
        <p:spPr bwMode="auto">
          <a:xfrm>
            <a:off x="4622573" y="1217784"/>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6" name="TextBox 5"/>
          <p:cNvSpPr txBox="1"/>
          <p:nvPr/>
        </p:nvSpPr>
        <p:spPr>
          <a:xfrm>
            <a:off x="7315200" y="1905001"/>
            <a:ext cx="1497760" cy="461665"/>
          </a:xfrm>
          <a:prstGeom prst="rect">
            <a:avLst/>
          </a:prstGeom>
          <a:noFill/>
        </p:spPr>
        <p:txBody>
          <a:bodyPr wrap="square" rtlCol="0">
            <a:spAutoFit/>
          </a:bodyPr>
          <a:lstStyle/>
          <a:p>
            <a:r>
              <a:rPr lang="en-US" sz="2400" dirty="0"/>
              <a:t>English</a:t>
            </a:r>
          </a:p>
        </p:txBody>
      </p:sp>
      <p:sp>
        <p:nvSpPr>
          <p:cNvPr id="7" name="TextBox 6"/>
          <p:cNvSpPr txBox="1"/>
          <p:nvPr/>
        </p:nvSpPr>
        <p:spPr>
          <a:xfrm>
            <a:off x="7341442" y="5107678"/>
            <a:ext cx="825867" cy="461665"/>
          </a:xfrm>
          <a:prstGeom prst="rect">
            <a:avLst/>
          </a:prstGeom>
          <a:noFill/>
        </p:spPr>
        <p:txBody>
          <a:bodyPr wrap="none" rtlCol="0">
            <a:spAutoFit/>
          </a:bodyPr>
          <a:lstStyle/>
          <a:p>
            <a:r>
              <a:rPr lang="en-US" sz="2400" dirty="0"/>
              <a:t>Code</a:t>
            </a:r>
          </a:p>
        </p:txBody>
      </p:sp>
      <p:sp>
        <p:nvSpPr>
          <p:cNvPr id="8" name="TextBox 7"/>
          <p:cNvSpPr txBox="1"/>
          <p:nvPr/>
        </p:nvSpPr>
        <p:spPr>
          <a:xfrm>
            <a:off x="3556000" y="5170319"/>
            <a:ext cx="1026216" cy="461665"/>
          </a:xfrm>
          <a:prstGeom prst="rect">
            <a:avLst/>
          </a:prstGeom>
          <a:noFill/>
        </p:spPr>
        <p:txBody>
          <a:bodyPr wrap="square" rtlCol="0">
            <a:spAutoFit/>
          </a:bodyPr>
          <a:lstStyle/>
          <a:p>
            <a:r>
              <a:rPr lang="en-US" sz="2400" dirty="0"/>
              <a:t>Result</a:t>
            </a:r>
          </a:p>
        </p:txBody>
      </p:sp>
      <p:sp>
        <p:nvSpPr>
          <p:cNvPr id="9" name="TextBox 8"/>
          <p:cNvSpPr txBox="1"/>
          <p:nvPr/>
        </p:nvSpPr>
        <p:spPr>
          <a:xfrm>
            <a:off x="2844799" y="1923033"/>
            <a:ext cx="1777772" cy="461665"/>
          </a:xfrm>
          <a:prstGeom prst="rect">
            <a:avLst/>
          </a:prstGeom>
          <a:noFill/>
        </p:spPr>
        <p:txBody>
          <a:bodyPr wrap="square" rtlCol="0">
            <a:spAutoFit/>
          </a:bodyPr>
          <a:lstStyle/>
          <a:p>
            <a:r>
              <a:rPr lang="en-US" sz="2400" dirty="0"/>
              <a:t>Whiteboard</a:t>
            </a:r>
          </a:p>
        </p:txBody>
      </p:sp>
      <p:sp>
        <p:nvSpPr>
          <p:cNvPr id="19" name="TextBox 18"/>
          <p:cNvSpPr txBox="1"/>
          <p:nvPr/>
        </p:nvSpPr>
        <p:spPr>
          <a:xfrm>
            <a:off x="7620003" y="889002"/>
            <a:ext cx="3555876" cy="830997"/>
          </a:xfrm>
          <a:prstGeom prst="rect">
            <a:avLst/>
          </a:prstGeom>
          <a:solidFill>
            <a:schemeClr val="bg1"/>
          </a:solidFill>
          <a:ln>
            <a:solidFill>
              <a:schemeClr val="tx1"/>
            </a:solidFill>
          </a:ln>
        </p:spPr>
        <p:txBody>
          <a:bodyPr wrap="square" rtlCol="0">
            <a:spAutoFit/>
          </a:bodyPr>
          <a:lstStyle/>
          <a:p>
            <a:r>
              <a:rPr lang="en-US" sz="2400" dirty="0">
                <a:solidFill>
                  <a:srgbClr val="2AD122"/>
                </a:solidFill>
              </a:rPr>
              <a:t>// customer says ‘hi’</a:t>
            </a:r>
          </a:p>
          <a:p>
            <a:r>
              <a:rPr lang="en-US" sz="2400" dirty="0">
                <a:solidFill>
                  <a:srgbClr val="2AD122"/>
                </a:solidFill>
              </a:rPr>
              <a:t>// verify conversation</a:t>
            </a:r>
          </a:p>
        </p:txBody>
      </p:sp>
      <p:sp>
        <p:nvSpPr>
          <p:cNvPr id="22" name="Curved Down Arrow 21"/>
          <p:cNvSpPr/>
          <p:nvPr/>
        </p:nvSpPr>
        <p:spPr bwMode="auto">
          <a:xfrm rot="10800000">
            <a:off x="4590493" y="5025943"/>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23" name="TextBox 22"/>
          <p:cNvSpPr txBox="1"/>
          <p:nvPr/>
        </p:nvSpPr>
        <p:spPr>
          <a:xfrm>
            <a:off x="4165604" y="3327402"/>
            <a:ext cx="3453061" cy="830997"/>
          </a:xfrm>
          <a:prstGeom prst="rect">
            <a:avLst/>
          </a:prstGeom>
          <a:noFill/>
        </p:spPr>
        <p:txBody>
          <a:bodyPr wrap="none" rtlCol="0">
            <a:spAutoFit/>
          </a:bodyPr>
          <a:lstStyle/>
          <a:p>
            <a:r>
              <a:rPr lang="en-US" sz="4800" dirty="0"/>
              <a:t>Testing Circle</a:t>
            </a:r>
          </a:p>
        </p:txBody>
      </p:sp>
      <p:grpSp>
        <p:nvGrpSpPr>
          <p:cNvPr id="2" name="Group 1">
            <a:extLst>
              <a:ext uri="{FF2B5EF4-FFF2-40B4-BE49-F238E27FC236}">
                <a16:creationId xmlns:a16="http://schemas.microsoft.com/office/drawing/2014/main" id="{06B95FDF-2CFD-5461-02D1-63486446FF07}"/>
              </a:ext>
            </a:extLst>
          </p:cNvPr>
          <p:cNvGrpSpPr/>
          <p:nvPr/>
        </p:nvGrpSpPr>
        <p:grpSpPr>
          <a:xfrm>
            <a:off x="54784" y="177769"/>
            <a:ext cx="2790014" cy="2080030"/>
            <a:chOff x="-2085926" y="47601"/>
            <a:chExt cx="4937760" cy="3016628"/>
          </a:xfrm>
        </p:grpSpPr>
        <p:sp>
          <p:nvSpPr>
            <p:cNvPr id="24" name="Rounded Rectangle 23">
              <a:extLst>
                <a:ext uri="{FF2B5EF4-FFF2-40B4-BE49-F238E27FC236}">
                  <a16:creationId xmlns:a16="http://schemas.microsoft.com/office/drawing/2014/main" id="{5F47EED0-A4CE-45EC-4BF2-6874B6792C08}"/>
                </a:ext>
              </a:extLst>
            </p:cNvPr>
            <p:cNvSpPr/>
            <p:nvPr/>
          </p:nvSpPr>
          <p:spPr>
            <a:xfrm>
              <a:off x="-2085926" y="47601"/>
              <a:ext cx="4937760" cy="3016628"/>
            </a:xfrm>
            <a:prstGeom prst="roundRect">
              <a:avLst>
                <a:gd name="adj" fmla="val 5778"/>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E21FF665-634F-809C-6483-335B1573B7A6}"/>
                </a:ext>
              </a:extLst>
            </p:cNvPr>
            <p:cNvSpPr txBox="1"/>
            <p:nvPr/>
          </p:nvSpPr>
          <p:spPr>
            <a:xfrm>
              <a:off x="-1857327" y="849920"/>
              <a:ext cx="4469555" cy="1740814"/>
            </a:xfrm>
            <a:prstGeom prst="rect">
              <a:avLst/>
            </a:prstGeom>
            <a:noFill/>
          </p:spPr>
          <p:txBody>
            <a:bodyPr wrap="square" rtlCol="0">
              <a:spAutoFit/>
            </a:bodyPr>
            <a:lstStyle/>
            <a:p>
              <a:pPr algn="r"/>
              <a:r>
                <a:rPr lang="en-US" sz="1200">
                  <a:solidFill>
                    <a:srgbClr val="080808"/>
                  </a:solidFill>
                  <a:effectLst/>
                </a:rPr>
                <a:t>[Customer]</a:t>
              </a:r>
            </a:p>
            <a:p>
              <a:pPr algn="r"/>
              <a:r>
                <a:rPr lang="en-US" sz="1200">
                  <a:solidFill>
                    <a:srgbClr val="080808"/>
                  </a:solidFill>
                  <a:effectLst/>
                </a:rPr>
                <a:t>hi</a:t>
              </a:r>
              <a:br>
                <a:rPr lang="en-US" sz="1200">
                  <a:solidFill>
                    <a:srgbClr val="080808"/>
                  </a:solidFill>
                  <a:effectLst/>
                </a:rPr>
              </a:br>
              <a:endParaRPr lang="en-US" sz="1200">
                <a:solidFill>
                  <a:srgbClr val="080808"/>
                </a:solidFill>
                <a:effectLst/>
              </a:endParaRPr>
            </a:p>
            <a:p>
              <a:r>
                <a:rPr lang="en-US" sz="1200">
                  <a:solidFill>
                    <a:srgbClr val="080808"/>
                  </a:solidFill>
                  <a:effectLst/>
                </a:rPr>
                <a:t>[Bot]</a:t>
              </a:r>
            </a:p>
            <a:p>
              <a:r>
                <a:rPr lang="en-US" sz="1200">
                  <a:solidFill>
                    <a:srgbClr val="080808"/>
                  </a:solidFill>
                  <a:effectLst/>
                </a:rPr>
                <a:t>Hi there! I'm your virtual assistant.</a:t>
              </a:r>
            </a:p>
            <a:p>
              <a:r>
                <a:rPr lang="en-US" sz="1200">
                  <a:solidFill>
                    <a:srgbClr val="080808"/>
                  </a:solidFill>
                  <a:effectLst/>
                </a:rPr>
                <a:t>What would you like to do today?</a:t>
              </a:r>
            </a:p>
          </p:txBody>
        </p:sp>
        <p:sp>
          <p:nvSpPr>
            <p:cNvPr id="26" name="TextBox 25">
              <a:extLst>
                <a:ext uri="{FF2B5EF4-FFF2-40B4-BE49-F238E27FC236}">
                  <a16:creationId xmlns:a16="http://schemas.microsoft.com/office/drawing/2014/main" id="{D1443C20-7161-A620-E0C3-B4EE459384A2}"/>
                </a:ext>
              </a:extLst>
            </p:cNvPr>
            <p:cNvSpPr txBox="1"/>
            <p:nvPr/>
          </p:nvSpPr>
          <p:spPr>
            <a:xfrm>
              <a:off x="-1857327" y="257024"/>
              <a:ext cx="1271016" cy="535635"/>
            </a:xfrm>
            <a:prstGeom prst="rect">
              <a:avLst/>
            </a:prstGeom>
            <a:noFill/>
          </p:spPr>
          <p:txBody>
            <a:bodyPr wrap="square">
              <a:spAutoFit/>
            </a:bodyPr>
            <a:lstStyle/>
            <a:p>
              <a:r>
                <a:rPr lang="en-US" b="1">
                  <a:solidFill>
                    <a:schemeClr val="bg1"/>
                  </a:solidFill>
                </a:rPr>
                <a:t>Chat</a:t>
              </a:r>
            </a:p>
          </p:txBody>
        </p:sp>
      </p:grpSp>
      <p:pic>
        <p:nvPicPr>
          <p:cNvPr id="27" name="Picture 26" descr="A screenshot of a computer&#10;&#10;Description automatically generated">
            <a:extLst>
              <a:ext uri="{FF2B5EF4-FFF2-40B4-BE49-F238E27FC236}">
                <a16:creationId xmlns:a16="http://schemas.microsoft.com/office/drawing/2014/main" id="{7FF53D5A-2142-CBDC-6C1E-C38FB84C8BAD}"/>
              </a:ext>
            </a:extLst>
          </p:cNvPr>
          <p:cNvPicPr>
            <a:picLocks noChangeAspect="1"/>
          </p:cNvPicPr>
          <p:nvPr/>
        </p:nvPicPr>
        <p:blipFill>
          <a:blip r:embed="rId2"/>
          <a:stretch>
            <a:fillRect/>
          </a:stretch>
        </p:blipFill>
        <p:spPr>
          <a:xfrm>
            <a:off x="89806" y="5672270"/>
            <a:ext cx="4471396" cy="662429"/>
          </a:xfrm>
          <a:prstGeom prst="rect">
            <a:avLst/>
          </a:prstGeom>
        </p:spPr>
      </p:pic>
      <p:sp>
        <p:nvSpPr>
          <p:cNvPr id="10" name="TextBox 9">
            <a:extLst>
              <a:ext uri="{FF2B5EF4-FFF2-40B4-BE49-F238E27FC236}">
                <a16:creationId xmlns:a16="http://schemas.microsoft.com/office/drawing/2014/main" id="{A1D23606-462F-0E50-0B07-A4A1229B529D}"/>
              </a:ext>
            </a:extLst>
          </p:cNvPr>
          <p:cNvSpPr txBox="1"/>
          <p:nvPr/>
        </p:nvSpPr>
        <p:spPr>
          <a:xfrm>
            <a:off x="554593" y="5345785"/>
            <a:ext cx="1598515" cy="369332"/>
          </a:xfrm>
          <a:prstGeom prst="rect">
            <a:avLst/>
          </a:prstGeom>
          <a:noFill/>
        </p:spPr>
        <p:txBody>
          <a:bodyPr wrap="none" rtlCol="0">
            <a:spAutoFit/>
          </a:bodyPr>
          <a:lstStyle/>
          <a:p>
            <a:r>
              <a:rPr lang="en-US" b="1">
                <a:solidFill>
                  <a:srgbClr val="FF0000"/>
                </a:solidFill>
                <a:latin typeface="Ink Free" panose="020F0502020204030204" pitchFamily="34" charset="0"/>
                <a:ea typeface="Heiti TC Medium" pitchFamily="2" charset="-128"/>
              </a:rPr>
              <a:t>[Customer]: hi</a:t>
            </a:r>
          </a:p>
        </p:txBody>
      </p:sp>
      <p:sp>
        <p:nvSpPr>
          <p:cNvPr id="11" name="TextBox 10">
            <a:extLst>
              <a:ext uri="{FF2B5EF4-FFF2-40B4-BE49-F238E27FC236}">
                <a16:creationId xmlns:a16="http://schemas.microsoft.com/office/drawing/2014/main" id="{0F45086A-33F2-8DD5-186E-97584451FBAC}"/>
              </a:ext>
            </a:extLst>
          </p:cNvPr>
          <p:cNvSpPr txBox="1"/>
          <p:nvPr/>
        </p:nvSpPr>
        <p:spPr>
          <a:xfrm>
            <a:off x="7309364" y="5919200"/>
            <a:ext cx="4781036" cy="830997"/>
          </a:xfrm>
          <a:prstGeom prst="rect">
            <a:avLst/>
          </a:prstGeom>
          <a:solidFill>
            <a:schemeClr val="bg1"/>
          </a:solidFill>
          <a:ln>
            <a:solidFill>
              <a:schemeClr val="tx1"/>
            </a:solidFill>
          </a:ln>
        </p:spPr>
        <p:txBody>
          <a:bodyPr wrap="square" rtlCol="0">
            <a:spAutoFit/>
          </a:bodyPr>
          <a:lstStyle/>
          <a:p>
            <a:r>
              <a:rPr lang="en-US" sz="2400">
                <a:solidFill>
                  <a:srgbClr val="000000"/>
                </a:solidFill>
                <a:effectLst/>
              </a:rPr>
              <a:t>String userMessage </a:t>
            </a:r>
            <a:r>
              <a:rPr lang="en-US" sz="2400">
                <a:solidFill>
                  <a:srgbClr val="080808"/>
                </a:solidFill>
                <a:effectLst/>
              </a:rPr>
              <a:t>= </a:t>
            </a:r>
            <a:r>
              <a:rPr lang="en-US" sz="2400">
                <a:solidFill>
                  <a:srgbClr val="067D17"/>
                </a:solidFill>
                <a:effectLst/>
              </a:rPr>
              <a:t>"hi"</a:t>
            </a:r>
            <a:r>
              <a:rPr lang="en-US" sz="2400">
                <a:solidFill>
                  <a:srgbClr val="080808"/>
                </a:solidFill>
                <a:effectLst/>
              </a:rPr>
              <a:t>;</a:t>
            </a:r>
            <a:br>
              <a:rPr lang="en-US" sz="2400">
                <a:solidFill>
                  <a:srgbClr val="080808"/>
                </a:solidFill>
                <a:effectLst/>
              </a:rPr>
            </a:br>
            <a:r>
              <a:rPr lang="en-US" sz="2400" i="1">
                <a:solidFill>
                  <a:srgbClr val="080808"/>
                </a:solidFill>
                <a:effectLst/>
              </a:rPr>
              <a:t>verifyConversation</a:t>
            </a:r>
            <a:r>
              <a:rPr lang="en-US" sz="2400">
                <a:solidFill>
                  <a:srgbClr val="080808"/>
                </a:solidFill>
                <a:effectLst/>
              </a:rPr>
              <a:t>(</a:t>
            </a:r>
            <a:r>
              <a:rPr lang="en-US" sz="2400">
                <a:solidFill>
                  <a:srgbClr val="000000"/>
                </a:solidFill>
                <a:effectLst/>
              </a:rPr>
              <a:t>userMessage</a:t>
            </a:r>
            <a:r>
              <a:rPr lang="en-US" sz="2400">
                <a:solidFill>
                  <a:srgbClr val="080808"/>
                </a:solidFill>
                <a:effectLst/>
              </a:rPr>
              <a:t>);</a:t>
            </a:r>
          </a:p>
        </p:txBody>
      </p:sp>
    </p:spTree>
    <p:extLst>
      <p:ext uri="{BB962C8B-B14F-4D97-AF65-F5344CB8AC3E}">
        <p14:creationId xmlns:p14="http://schemas.microsoft.com/office/powerpoint/2010/main" val="6448902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587752" y="2519720"/>
            <a:ext cx="7470648" cy="1046440"/>
          </a:xfrm>
          <a:prstGeom prst="rect">
            <a:avLst/>
          </a:prstGeom>
          <a:noFill/>
        </p:spPr>
        <p:txBody>
          <a:bodyPr wrap="square" rtlCol="0">
            <a:spAutoFit/>
          </a:bodyPr>
          <a:lstStyle/>
          <a:p>
            <a:r>
              <a:rPr lang="en-US"/>
              <a:t>Week 1 </a:t>
            </a:r>
          </a:p>
          <a:p>
            <a:r>
              <a:rPr lang="en-US" sz="4400"/>
              <a:t>What happened</a:t>
            </a:r>
          </a:p>
        </p:txBody>
      </p:sp>
    </p:spTree>
    <p:extLst>
      <p:ext uri="{BB962C8B-B14F-4D97-AF65-F5344CB8AC3E}">
        <p14:creationId xmlns:p14="http://schemas.microsoft.com/office/powerpoint/2010/main" val="25872898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AD18EED-1772-AEC6-9186-91C869E58250}"/>
              </a:ext>
            </a:extLst>
          </p:cNvPr>
          <p:cNvSpPr txBox="1"/>
          <p:nvPr/>
        </p:nvSpPr>
        <p:spPr>
          <a:xfrm>
            <a:off x="130893" y="247714"/>
            <a:ext cx="2054941" cy="830997"/>
          </a:xfrm>
          <a:prstGeom prst="rect">
            <a:avLst/>
          </a:prstGeom>
          <a:noFill/>
        </p:spPr>
        <p:txBody>
          <a:bodyPr wrap="square">
            <a:spAutoFit/>
          </a:bodyPr>
          <a:lstStyle/>
          <a:p>
            <a:r>
              <a:rPr lang="en-US" sz="2400" dirty="0">
                <a:latin typeface="Ink Free" panose="020F0502020204030204" pitchFamily="34" charset="0"/>
                <a:ea typeface="Heiti TC Medium" pitchFamily="2" charset="-128"/>
              </a:rPr>
              <a:t>Complex </a:t>
            </a:r>
          </a:p>
          <a:p>
            <a:r>
              <a:rPr lang="en-US" sz="2400" dirty="0">
                <a:latin typeface="Ink Free" panose="020F0502020204030204" pitchFamily="34" charset="0"/>
                <a:ea typeface="Heiti TC Medium" pitchFamily="2" charset="-128"/>
              </a:rPr>
              <a:t>Tests</a:t>
            </a:r>
          </a:p>
        </p:txBody>
      </p:sp>
      <p:sp>
        <p:nvSpPr>
          <p:cNvPr id="7" name="TextBox 6">
            <a:extLst>
              <a:ext uri="{FF2B5EF4-FFF2-40B4-BE49-F238E27FC236}">
                <a16:creationId xmlns:a16="http://schemas.microsoft.com/office/drawing/2014/main" id="{395A8195-67E6-3920-424B-685B5F5DA752}"/>
              </a:ext>
            </a:extLst>
          </p:cNvPr>
          <p:cNvSpPr txBox="1"/>
          <p:nvPr/>
        </p:nvSpPr>
        <p:spPr>
          <a:xfrm>
            <a:off x="6110747" y="779596"/>
            <a:ext cx="178947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ApprovalTests</a:t>
            </a:r>
          </a:p>
        </p:txBody>
      </p:sp>
      <p:sp>
        <p:nvSpPr>
          <p:cNvPr id="19" name="Freeform 18">
            <a:extLst>
              <a:ext uri="{FF2B5EF4-FFF2-40B4-BE49-F238E27FC236}">
                <a16:creationId xmlns:a16="http://schemas.microsoft.com/office/drawing/2014/main" id="{049FC801-B78F-842F-9221-674D603FAE5D}"/>
              </a:ext>
            </a:extLst>
          </p:cNvPr>
          <p:cNvSpPr/>
          <p:nvPr/>
        </p:nvSpPr>
        <p:spPr>
          <a:xfrm>
            <a:off x="1449643" y="808367"/>
            <a:ext cx="1627238" cy="557840"/>
          </a:xfrm>
          <a:custGeom>
            <a:avLst/>
            <a:gdLst>
              <a:gd name="connsiteX0" fmla="*/ 0 w 1494503"/>
              <a:gd name="connsiteY0" fmla="*/ 0 h 838410"/>
              <a:gd name="connsiteX1" fmla="*/ 294968 w 1494503"/>
              <a:gd name="connsiteY1" fmla="*/ 835742 h 838410"/>
              <a:gd name="connsiteX2" fmla="*/ 884903 w 1494503"/>
              <a:gd name="connsiteY2" fmla="*/ 275303 h 838410"/>
              <a:gd name="connsiteX3" fmla="*/ 1494503 w 1494503"/>
              <a:gd name="connsiteY3" fmla="*/ 560438 h 838410"/>
            </a:gdLst>
            <a:ahLst/>
            <a:cxnLst>
              <a:cxn ang="0">
                <a:pos x="connsiteX0" y="connsiteY0"/>
              </a:cxn>
              <a:cxn ang="0">
                <a:pos x="connsiteX1" y="connsiteY1"/>
              </a:cxn>
              <a:cxn ang="0">
                <a:pos x="connsiteX2" y="connsiteY2"/>
              </a:cxn>
              <a:cxn ang="0">
                <a:pos x="connsiteX3" y="connsiteY3"/>
              </a:cxn>
            </a:cxnLst>
            <a:rect l="l" t="t" r="r" b="b"/>
            <a:pathLst>
              <a:path w="1494503" h="838410">
                <a:moveTo>
                  <a:pt x="0" y="0"/>
                </a:moveTo>
                <a:cubicBezTo>
                  <a:pt x="73742" y="394929"/>
                  <a:pt x="147484" y="789858"/>
                  <a:pt x="294968" y="835742"/>
                </a:cubicBezTo>
                <a:cubicBezTo>
                  <a:pt x="442452" y="881626"/>
                  <a:pt x="684981" y="321187"/>
                  <a:pt x="884903" y="275303"/>
                </a:cubicBezTo>
                <a:cubicBezTo>
                  <a:pt x="1084825" y="229419"/>
                  <a:pt x="1424039" y="493251"/>
                  <a:pt x="1494503" y="560438"/>
                </a:cubicBezTo>
              </a:path>
            </a:pathLst>
          </a:custGeom>
          <a:noFill/>
          <a:ln w="28575">
            <a:prstDash val="dash"/>
            <a:headEnd type="none" w="med" len="med"/>
            <a:tailEnd type="triangle" w="med" len="med"/>
            <a:extLst>
              <a:ext uri="{C807C97D-BFC1-408E-A445-0C87EB9F89A2}">
                <ask:lineSketchStyleProps xmlns:ask="http://schemas.microsoft.com/office/drawing/2018/sketchyshapes" sd="3108810383">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C15786BB-487A-3B98-882E-DC07D1AAFEB2}"/>
              </a:ext>
            </a:extLst>
          </p:cNvPr>
          <p:cNvPicPr>
            <a:picLocks noChangeAspect="1"/>
          </p:cNvPicPr>
          <p:nvPr/>
        </p:nvPicPr>
        <p:blipFill>
          <a:blip r:embed="rId2"/>
          <a:stretch>
            <a:fillRect/>
          </a:stretch>
        </p:blipFill>
        <p:spPr>
          <a:xfrm>
            <a:off x="6417847" y="1094964"/>
            <a:ext cx="2213077" cy="601908"/>
          </a:xfrm>
          <a:prstGeom prst="rect">
            <a:avLst/>
          </a:prstGeom>
        </p:spPr>
      </p:pic>
      <p:sp>
        <p:nvSpPr>
          <p:cNvPr id="18" name="Freeform 17">
            <a:extLst>
              <a:ext uri="{FF2B5EF4-FFF2-40B4-BE49-F238E27FC236}">
                <a16:creationId xmlns:a16="http://schemas.microsoft.com/office/drawing/2014/main" id="{FC71CD6E-5C6A-E173-EF36-BE6678D83BB1}"/>
              </a:ext>
            </a:extLst>
          </p:cNvPr>
          <p:cNvSpPr/>
          <p:nvPr/>
        </p:nvSpPr>
        <p:spPr>
          <a:xfrm flipV="1">
            <a:off x="4791103" y="1300690"/>
            <a:ext cx="1505485" cy="518899"/>
          </a:xfrm>
          <a:custGeom>
            <a:avLst/>
            <a:gdLst>
              <a:gd name="connsiteX0" fmla="*/ 0 w 1505485"/>
              <a:gd name="connsiteY0" fmla="*/ 0 h 518899"/>
              <a:gd name="connsiteX1" fmla="*/ 434269 w 1505485"/>
              <a:gd name="connsiteY1" fmla="*/ 493167 h 518899"/>
              <a:gd name="connsiteX2" fmla="*/ 1106162 w 1505485"/>
              <a:gd name="connsiteY2" fmla="*/ 103114 h 518899"/>
              <a:gd name="connsiteX3" fmla="*/ 1505485 w 1505485"/>
              <a:gd name="connsiteY3" fmla="*/ 262231 h 518899"/>
            </a:gdLst>
            <a:ahLst/>
            <a:cxnLst>
              <a:cxn ang="0">
                <a:pos x="connsiteX0" y="connsiteY0"/>
              </a:cxn>
              <a:cxn ang="0">
                <a:pos x="connsiteX1" y="connsiteY1"/>
              </a:cxn>
              <a:cxn ang="0">
                <a:pos x="connsiteX2" y="connsiteY2"/>
              </a:cxn>
              <a:cxn ang="0">
                <a:pos x="connsiteX3" y="connsiteY3"/>
              </a:cxn>
            </a:cxnLst>
            <a:rect l="l" t="t" r="r" b="b"/>
            <a:pathLst>
              <a:path w="1505485" h="518899" extrusionOk="0">
                <a:moveTo>
                  <a:pt x="0" y="0"/>
                </a:moveTo>
                <a:cubicBezTo>
                  <a:pt x="254300" y="167501"/>
                  <a:pt x="351579" y="463577"/>
                  <a:pt x="434269" y="493167"/>
                </a:cubicBezTo>
                <a:cubicBezTo>
                  <a:pt x="696008" y="670089"/>
                  <a:pt x="966931" y="134699"/>
                  <a:pt x="1106162" y="103114"/>
                </a:cubicBezTo>
                <a:cubicBezTo>
                  <a:pt x="1336335" y="11679"/>
                  <a:pt x="1440323" y="280063"/>
                  <a:pt x="1505485" y="262231"/>
                </a:cubicBezTo>
              </a:path>
            </a:pathLst>
          </a:custGeom>
          <a:noFill/>
          <a:ln w="28575">
            <a:prstDash val="dash"/>
            <a:headEnd type="none" w="med" len="med"/>
            <a:tailEnd type="triangle" w="med" len="med"/>
            <a:extLst>
              <a:ext uri="{C807C97D-BFC1-408E-A445-0C87EB9F89A2}">
                <ask:lineSketchStyleProps xmlns:ask="http://schemas.microsoft.com/office/drawing/2018/sketchyshapes" sd="762028284">
                  <a:custGeom>
                    <a:avLst/>
                    <a:gdLst>
                      <a:gd name="connsiteX0" fmla="*/ 0 w 1505485"/>
                      <a:gd name="connsiteY0" fmla="*/ 0 h 508631"/>
                      <a:gd name="connsiteX1" fmla="*/ 434269 w 1505485"/>
                      <a:gd name="connsiteY1" fmla="*/ 493167 h 508631"/>
                      <a:gd name="connsiteX2" fmla="*/ 1106162 w 1505485"/>
                      <a:gd name="connsiteY2" fmla="*/ 103114 h 508631"/>
                      <a:gd name="connsiteX3" fmla="*/ 1505485 w 1505485"/>
                      <a:gd name="connsiteY3" fmla="*/ 262231 h 508631"/>
                      <a:gd name="connsiteX0" fmla="*/ 0 w 1505485"/>
                      <a:gd name="connsiteY0" fmla="*/ 0 h 518899"/>
                      <a:gd name="connsiteX1" fmla="*/ 434269 w 1505485"/>
                      <a:gd name="connsiteY1" fmla="*/ 493167 h 518899"/>
                      <a:gd name="connsiteX2" fmla="*/ 1106162 w 1505485"/>
                      <a:gd name="connsiteY2" fmla="*/ 103114 h 518899"/>
                      <a:gd name="connsiteX3" fmla="*/ 1505485 w 1505485"/>
                      <a:gd name="connsiteY3" fmla="*/ 262231 h 518899"/>
                    </a:gdLst>
                    <a:ahLst/>
                    <a:cxnLst>
                      <a:cxn ang="0">
                        <a:pos x="connsiteX0" y="connsiteY0"/>
                      </a:cxn>
                      <a:cxn ang="0">
                        <a:pos x="connsiteX1" y="connsiteY1"/>
                      </a:cxn>
                      <a:cxn ang="0">
                        <a:pos x="connsiteX2" y="connsiteY2"/>
                      </a:cxn>
                      <a:cxn ang="0">
                        <a:pos x="connsiteX3" y="connsiteY3"/>
                      </a:cxn>
                    </a:cxnLst>
                    <a:rect l="l" t="t" r="r" b="b"/>
                    <a:pathLst>
                      <a:path w="1505485" h="518899" extrusionOk="0">
                        <a:moveTo>
                          <a:pt x="0" y="0"/>
                        </a:moveTo>
                        <a:cubicBezTo>
                          <a:pt x="250960" y="168271"/>
                          <a:pt x="348464" y="463491"/>
                          <a:pt x="434269" y="493167"/>
                        </a:cubicBezTo>
                        <a:cubicBezTo>
                          <a:pt x="674380" y="636647"/>
                          <a:pt x="951270" y="134761"/>
                          <a:pt x="1106162" y="103114"/>
                        </a:cubicBezTo>
                        <a:cubicBezTo>
                          <a:pt x="1335661" y="27865"/>
                          <a:pt x="1435958" y="261381"/>
                          <a:pt x="1505485" y="262231"/>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E4BAC7E1-F108-5E76-E881-E3B23A988832}"/>
              </a:ext>
            </a:extLst>
          </p:cNvPr>
          <p:cNvPicPr>
            <a:picLocks noChangeAspect="1"/>
          </p:cNvPicPr>
          <p:nvPr/>
        </p:nvPicPr>
        <p:blipFill>
          <a:blip r:embed="rId3"/>
          <a:stretch>
            <a:fillRect/>
          </a:stretch>
        </p:blipFill>
        <p:spPr>
          <a:xfrm>
            <a:off x="2907720" y="684128"/>
            <a:ext cx="2165923" cy="1391385"/>
          </a:xfrm>
          <a:prstGeom prst="rect">
            <a:avLst/>
          </a:prstGeom>
        </p:spPr>
      </p:pic>
      <p:sp>
        <p:nvSpPr>
          <p:cNvPr id="4" name="TextBox 3">
            <a:extLst>
              <a:ext uri="{FF2B5EF4-FFF2-40B4-BE49-F238E27FC236}">
                <a16:creationId xmlns:a16="http://schemas.microsoft.com/office/drawing/2014/main" id="{E9A39AC4-27DA-2E7C-F32A-97E5F3F54D05}"/>
              </a:ext>
            </a:extLst>
          </p:cNvPr>
          <p:cNvSpPr txBox="1"/>
          <p:nvPr/>
        </p:nvSpPr>
        <p:spPr>
          <a:xfrm>
            <a:off x="3635795" y="1079604"/>
            <a:ext cx="899163" cy="584775"/>
          </a:xfrm>
          <a:prstGeom prst="rect">
            <a:avLst/>
          </a:prstGeom>
          <a:solidFill>
            <a:schemeClr val="bg1"/>
          </a:solidFill>
        </p:spPr>
        <p:txBody>
          <a:bodyPr wrap="square">
            <a:spAutoFit/>
          </a:bodyPr>
          <a:lstStyle/>
          <a:p>
            <a:pPr algn="ctr"/>
            <a:r>
              <a:rPr lang="en-US" sz="1600" b="1" dirty="0">
                <a:latin typeface="Ink Free" panose="020F0502020204030204" pitchFamily="34" charset="0"/>
                <a:ea typeface="Heiti TC Medium" pitchFamily="2" charset="-128"/>
              </a:rPr>
              <a:t>Testing Circle</a:t>
            </a:r>
          </a:p>
        </p:txBody>
      </p:sp>
    </p:spTree>
    <p:extLst>
      <p:ext uri="{BB962C8B-B14F-4D97-AF65-F5344CB8AC3E}">
        <p14:creationId xmlns:p14="http://schemas.microsoft.com/office/powerpoint/2010/main" val="6189343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1FDAC4-5A89-D1C0-3E27-E653BCE1B5D9}"/>
            </a:ext>
          </a:extLst>
        </p:cNvPr>
        <p:cNvGrpSpPr/>
        <p:nvPr/>
      </p:nvGrpSpPr>
      <p:grpSpPr>
        <a:xfrm>
          <a:off x="0" y="0"/>
          <a:ext cx="0" cy="0"/>
          <a:chOff x="0" y="0"/>
          <a:chExt cx="0" cy="0"/>
        </a:xfrm>
      </p:grpSpPr>
      <p:pic>
        <p:nvPicPr>
          <p:cNvPr id="2" name="Picture 1" descr="A screenshot of a computer code&#10;&#10;Description automatically generated">
            <a:extLst>
              <a:ext uri="{FF2B5EF4-FFF2-40B4-BE49-F238E27FC236}">
                <a16:creationId xmlns:a16="http://schemas.microsoft.com/office/drawing/2014/main" id="{23A58370-A0CB-91E9-123E-5758FA766882}"/>
              </a:ext>
            </a:extLst>
          </p:cNvPr>
          <p:cNvPicPr>
            <a:picLocks noChangeAspect="1"/>
          </p:cNvPicPr>
          <p:nvPr/>
        </p:nvPicPr>
        <p:blipFill>
          <a:blip r:embed="rId3"/>
          <a:stretch>
            <a:fillRect/>
          </a:stretch>
        </p:blipFill>
        <p:spPr>
          <a:xfrm>
            <a:off x="1522045" y="1157824"/>
            <a:ext cx="9307581" cy="4694336"/>
          </a:xfrm>
          <a:prstGeom prst="rect">
            <a:avLst/>
          </a:prstGeom>
          <a:ln>
            <a:noFill/>
          </a:ln>
        </p:spPr>
      </p:pic>
      <p:sp>
        <p:nvSpPr>
          <p:cNvPr id="6" name="!!highlight2">
            <a:extLst>
              <a:ext uri="{FF2B5EF4-FFF2-40B4-BE49-F238E27FC236}">
                <a16:creationId xmlns:a16="http://schemas.microsoft.com/office/drawing/2014/main" id="{497A968F-E103-D8FE-A0DA-0831F0FADB58}"/>
              </a:ext>
            </a:extLst>
          </p:cNvPr>
          <p:cNvSpPr/>
          <p:nvPr/>
        </p:nvSpPr>
        <p:spPr>
          <a:xfrm>
            <a:off x="5126736" y="4847544"/>
            <a:ext cx="3496056" cy="501695"/>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4" name="!!highlight1">
            <a:extLst>
              <a:ext uri="{FF2B5EF4-FFF2-40B4-BE49-F238E27FC236}">
                <a16:creationId xmlns:a16="http://schemas.microsoft.com/office/drawing/2014/main" id="{93FD5533-0D60-56DD-8D5C-2C70D1E08190}"/>
              </a:ext>
            </a:extLst>
          </p:cNvPr>
          <p:cNvSpPr/>
          <p:nvPr/>
        </p:nvSpPr>
        <p:spPr>
          <a:xfrm>
            <a:off x="9189720" y="2902921"/>
            <a:ext cx="411480" cy="277018"/>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en-US"/>
          </a:p>
        </p:txBody>
      </p:sp>
    </p:spTree>
    <p:extLst>
      <p:ext uri="{BB962C8B-B14F-4D97-AF65-F5344CB8AC3E}">
        <p14:creationId xmlns:p14="http://schemas.microsoft.com/office/powerpoint/2010/main" val="41900141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4"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up of a message&#10;&#10;Description automatically generated">
            <a:extLst>
              <a:ext uri="{FF2B5EF4-FFF2-40B4-BE49-F238E27FC236}">
                <a16:creationId xmlns:a16="http://schemas.microsoft.com/office/drawing/2014/main" id="{9565C5DF-797C-5383-48E0-1CD32FF024A5}"/>
              </a:ext>
            </a:extLst>
          </p:cNvPr>
          <p:cNvPicPr>
            <a:picLocks noChangeAspect="1"/>
          </p:cNvPicPr>
          <p:nvPr/>
        </p:nvPicPr>
        <p:blipFill>
          <a:blip r:embed="rId2"/>
          <a:stretch>
            <a:fillRect/>
          </a:stretch>
        </p:blipFill>
        <p:spPr>
          <a:xfrm>
            <a:off x="2937467" y="1134582"/>
            <a:ext cx="5308600" cy="1536700"/>
          </a:xfrm>
          <a:prstGeom prst="rect">
            <a:avLst/>
          </a:prstGeom>
        </p:spPr>
      </p:pic>
      <p:sp>
        <p:nvSpPr>
          <p:cNvPr id="8" name="Cross 7">
            <a:extLst>
              <a:ext uri="{FF2B5EF4-FFF2-40B4-BE49-F238E27FC236}">
                <a16:creationId xmlns:a16="http://schemas.microsoft.com/office/drawing/2014/main" id="{8CE5D9B0-1837-805F-A17B-22155F6BA438}"/>
              </a:ext>
            </a:extLst>
          </p:cNvPr>
          <p:cNvSpPr/>
          <p:nvPr/>
        </p:nvSpPr>
        <p:spPr>
          <a:xfrm>
            <a:off x="5322019" y="2847830"/>
            <a:ext cx="539496" cy="539496"/>
          </a:xfrm>
          <a:prstGeom prst="plus">
            <a:avLst>
              <a:gd name="adj" fmla="val 4229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A screenshot of a message&#10;&#10;Description automatically generated">
            <a:extLst>
              <a:ext uri="{FF2B5EF4-FFF2-40B4-BE49-F238E27FC236}">
                <a16:creationId xmlns:a16="http://schemas.microsoft.com/office/drawing/2014/main" id="{E8922969-F349-830A-D666-B824B3A77B1B}"/>
              </a:ext>
            </a:extLst>
          </p:cNvPr>
          <p:cNvPicPr>
            <a:picLocks noChangeAspect="1"/>
          </p:cNvPicPr>
          <p:nvPr/>
        </p:nvPicPr>
        <p:blipFill>
          <a:blip r:embed="rId3"/>
          <a:stretch>
            <a:fillRect/>
          </a:stretch>
        </p:blipFill>
        <p:spPr>
          <a:xfrm>
            <a:off x="2750090" y="3919571"/>
            <a:ext cx="6438900" cy="1003300"/>
          </a:xfrm>
          <a:prstGeom prst="rect">
            <a:avLst/>
          </a:prstGeom>
        </p:spPr>
      </p:pic>
    </p:spTree>
    <p:extLst>
      <p:ext uri="{BB962C8B-B14F-4D97-AF65-F5344CB8AC3E}">
        <p14:creationId xmlns:p14="http://schemas.microsoft.com/office/powerpoint/2010/main" val="21243136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1FDAC4-5A89-D1C0-3E27-E653BCE1B5D9}"/>
            </a:ext>
          </a:extLst>
        </p:cNvPr>
        <p:cNvGrpSpPr/>
        <p:nvPr/>
      </p:nvGrpSpPr>
      <p:grpSpPr>
        <a:xfrm>
          <a:off x="0" y="0"/>
          <a:ext cx="0" cy="0"/>
          <a:chOff x="0" y="0"/>
          <a:chExt cx="0" cy="0"/>
        </a:xfrm>
      </p:grpSpPr>
      <p:sp>
        <p:nvSpPr>
          <p:cNvPr id="8" name="Cross 7">
            <a:extLst>
              <a:ext uri="{FF2B5EF4-FFF2-40B4-BE49-F238E27FC236}">
                <a16:creationId xmlns:a16="http://schemas.microsoft.com/office/drawing/2014/main" id="{4BCD4BF2-BCBC-2C9D-90FC-F241F119C9DB}"/>
              </a:ext>
            </a:extLst>
          </p:cNvPr>
          <p:cNvSpPr/>
          <p:nvPr/>
        </p:nvSpPr>
        <p:spPr>
          <a:xfrm>
            <a:off x="8884043" y="2893224"/>
            <a:ext cx="539496" cy="539496"/>
          </a:xfrm>
          <a:prstGeom prst="plus">
            <a:avLst>
              <a:gd name="adj" fmla="val 4229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close-up of a message&#10;&#10;Description automatically generated">
            <a:extLst>
              <a:ext uri="{FF2B5EF4-FFF2-40B4-BE49-F238E27FC236}">
                <a16:creationId xmlns:a16="http://schemas.microsoft.com/office/drawing/2014/main" id="{1E674915-0AE7-566F-10FB-E62BE17F11C9}"/>
              </a:ext>
            </a:extLst>
          </p:cNvPr>
          <p:cNvPicPr>
            <a:picLocks noChangeAspect="1"/>
          </p:cNvPicPr>
          <p:nvPr/>
        </p:nvPicPr>
        <p:blipFill>
          <a:blip r:embed="rId3"/>
          <a:stretch>
            <a:fillRect/>
          </a:stretch>
        </p:blipFill>
        <p:spPr>
          <a:xfrm>
            <a:off x="7208324" y="1634154"/>
            <a:ext cx="4046578" cy="1171378"/>
          </a:xfrm>
          <a:prstGeom prst="rect">
            <a:avLst/>
          </a:prstGeom>
        </p:spPr>
      </p:pic>
      <p:pic>
        <p:nvPicPr>
          <p:cNvPr id="10" name="Picture 9" descr="A screenshot of a computer code&#10;&#10;Description automatically generated">
            <a:extLst>
              <a:ext uri="{FF2B5EF4-FFF2-40B4-BE49-F238E27FC236}">
                <a16:creationId xmlns:a16="http://schemas.microsoft.com/office/drawing/2014/main" id="{E4165184-EE88-69A1-CBBC-4A6BFF7EB511}"/>
              </a:ext>
            </a:extLst>
          </p:cNvPr>
          <p:cNvPicPr>
            <a:picLocks noChangeAspect="1"/>
          </p:cNvPicPr>
          <p:nvPr/>
        </p:nvPicPr>
        <p:blipFill>
          <a:blip r:embed="rId4"/>
          <a:stretch>
            <a:fillRect/>
          </a:stretch>
        </p:blipFill>
        <p:spPr>
          <a:xfrm>
            <a:off x="0" y="1722869"/>
            <a:ext cx="6450141" cy="3253168"/>
          </a:xfrm>
          <a:prstGeom prst="rect">
            <a:avLst/>
          </a:prstGeom>
          <a:ln>
            <a:noFill/>
          </a:ln>
        </p:spPr>
      </p:pic>
      <p:pic>
        <p:nvPicPr>
          <p:cNvPr id="17" name="Picture 16" descr="A screenshot of a message&#10;&#10;Description automatically generated">
            <a:extLst>
              <a:ext uri="{FF2B5EF4-FFF2-40B4-BE49-F238E27FC236}">
                <a16:creationId xmlns:a16="http://schemas.microsoft.com/office/drawing/2014/main" id="{43A1B801-FD97-CBD9-7C33-20A0F8791745}"/>
              </a:ext>
            </a:extLst>
          </p:cNvPr>
          <p:cNvPicPr>
            <a:picLocks noChangeAspect="1"/>
          </p:cNvPicPr>
          <p:nvPr/>
        </p:nvPicPr>
        <p:blipFill>
          <a:blip r:embed="rId5"/>
          <a:stretch>
            <a:fillRect/>
          </a:stretch>
        </p:blipFill>
        <p:spPr>
          <a:xfrm>
            <a:off x="7208324" y="3951722"/>
            <a:ext cx="4389850" cy="684020"/>
          </a:xfrm>
          <a:prstGeom prst="rect">
            <a:avLst/>
          </a:prstGeom>
        </p:spPr>
      </p:pic>
      <p:cxnSp>
        <p:nvCxnSpPr>
          <p:cNvPr id="12" name="Straight Connector 11">
            <a:extLst>
              <a:ext uri="{FF2B5EF4-FFF2-40B4-BE49-F238E27FC236}">
                <a16:creationId xmlns:a16="http://schemas.microsoft.com/office/drawing/2014/main" id="{5601E340-D56F-7423-97E1-A97F423F5CF3}"/>
              </a:ext>
            </a:extLst>
          </p:cNvPr>
          <p:cNvCxnSpPr>
            <a:cxnSpLocks/>
          </p:cNvCxnSpPr>
          <p:nvPr/>
        </p:nvCxnSpPr>
        <p:spPr>
          <a:xfrm>
            <a:off x="6555859" y="403916"/>
            <a:ext cx="0" cy="6025896"/>
          </a:xfrm>
          <a:prstGeom prst="line">
            <a:avLst/>
          </a:prstGeom>
          <a:ln w="38100"/>
        </p:spPr>
        <p:style>
          <a:lnRef idx="1">
            <a:schemeClr val="dk1"/>
          </a:lnRef>
          <a:fillRef idx="0">
            <a:schemeClr val="dk1"/>
          </a:fillRef>
          <a:effectRef idx="0">
            <a:schemeClr val="dk1"/>
          </a:effectRef>
          <a:fontRef idx="minor">
            <a:schemeClr val="tx1"/>
          </a:fontRef>
        </p:style>
      </p:cxnSp>
      <p:sp>
        <p:nvSpPr>
          <p:cNvPr id="2" name="!!highlight1">
            <a:extLst>
              <a:ext uri="{FF2B5EF4-FFF2-40B4-BE49-F238E27FC236}">
                <a16:creationId xmlns:a16="http://schemas.microsoft.com/office/drawing/2014/main" id="{8A16F772-1173-162E-2872-467A54FAF6B7}"/>
              </a:ext>
            </a:extLst>
          </p:cNvPr>
          <p:cNvSpPr/>
          <p:nvPr/>
        </p:nvSpPr>
        <p:spPr>
          <a:xfrm>
            <a:off x="5340733" y="2903857"/>
            <a:ext cx="294523" cy="264645"/>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3" name="!!highlight1">
            <a:extLst>
              <a:ext uri="{FF2B5EF4-FFF2-40B4-BE49-F238E27FC236}">
                <a16:creationId xmlns:a16="http://schemas.microsoft.com/office/drawing/2014/main" id="{F226BFD5-B34B-9464-FDF3-2C877E3D6D43}"/>
              </a:ext>
            </a:extLst>
          </p:cNvPr>
          <p:cNvSpPr/>
          <p:nvPr/>
        </p:nvSpPr>
        <p:spPr>
          <a:xfrm>
            <a:off x="2533739" y="4293732"/>
            <a:ext cx="2410401" cy="342010"/>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en-US"/>
          </a:p>
        </p:txBody>
      </p:sp>
    </p:spTree>
    <p:extLst>
      <p:ext uri="{BB962C8B-B14F-4D97-AF65-F5344CB8AC3E}">
        <p14:creationId xmlns:p14="http://schemas.microsoft.com/office/powerpoint/2010/main" val="39831340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587752" y="2519720"/>
            <a:ext cx="7470648" cy="1046440"/>
          </a:xfrm>
          <a:prstGeom prst="rect">
            <a:avLst/>
          </a:prstGeom>
          <a:noFill/>
        </p:spPr>
        <p:txBody>
          <a:bodyPr wrap="square" rtlCol="0">
            <a:spAutoFit/>
          </a:bodyPr>
          <a:lstStyle/>
          <a:p>
            <a:r>
              <a:rPr lang="en-US"/>
              <a:t>Week 1 </a:t>
            </a:r>
          </a:p>
          <a:p>
            <a:r>
              <a:rPr lang="en-US" sz="4400"/>
              <a:t>learnings</a:t>
            </a:r>
          </a:p>
        </p:txBody>
      </p:sp>
      <p:grpSp>
        <p:nvGrpSpPr>
          <p:cNvPr id="12" name="Group 11">
            <a:extLst>
              <a:ext uri="{FF2B5EF4-FFF2-40B4-BE49-F238E27FC236}">
                <a16:creationId xmlns:a16="http://schemas.microsoft.com/office/drawing/2014/main" id="{B5616799-7C0F-0B9C-E9C6-944CBE6024A3}"/>
              </a:ext>
            </a:extLst>
          </p:cNvPr>
          <p:cNvGrpSpPr/>
          <p:nvPr/>
        </p:nvGrpSpPr>
        <p:grpSpPr>
          <a:xfrm>
            <a:off x="8453283" y="4790469"/>
            <a:ext cx="3210234" cy="1308268"/>
            <a:chOff x="8844115" y="4882551"/>
            <a:chExt cx="3210234" cy="1308268"/>
          </a:xfrm>
        </p:grpSpPr>
        <p:sp>
          <p:nvSpPr>
            <p:cNvPr id="2" name="TextBox 1">
              <a:extLst>
                <a:ext uri="{FF2B5EF4-FFF2-40B4-BE49-F238E27FC236}">
                  <a16:creationId xmlns:a16="http://schemas.microsoft.com/office/drawing/2014/main" id="{7499745B-C212-A4EF-609D-890D2D197B62}"/>
                </a:ext>
              </a:extLst>
            </p:cNvPr>
            <p:cNvSpPr txBox="1"/>
            <p:nvPr/>
          </p:nvSpPr>
          <p:spPr>
            <a:xfrm>
              <a:off x="8844115" y="4882551"/>
              <a:ext cx="178947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ApprovalTests</a:t>
              </a:r>
            </a:p>
          </p:txBody>
        </p:sp>
        <p:pic>
          <p:nvPicPr>
            <p:cNvPr id="4" name="Picture 3">
              <a:extLst>
                <a:ext uri="{FF2B5EF4-FFF2-40B4-BE49-F238E27FC236}">
                  <a16:creationId xmlns:a16="http://schemas.microsoft.com/office/drawing/2014/main" id="{43EFC840-DA26-F02E-953D-DF4EED2E0548}"/>
                </a:ext>
              </a:extLst>
            </p:cNvPr>
            <p:cNvPicPr>
              <a:picLocks noChangeAspect="1"/>
            </p:cNvPicPr>
            <p:nvPr/>
          </p:nvPicPr>
          <p:blipFill>
            <a:blip r:embed="rId3"/>
            <a:stretch>
              <a:fillRect/>
            </a:stretch>
          </p:blipFill>
          <p:spPr>
            <a:xfrm>
              <a:off x="8916440" y="5337377"/>
              <a:ext cx="3137909" cy="853442"/>
            </a:xfrm>
            <a:prstGeom prst="rect">
              <a:avLst/>
            </a:prstGeom>
          </p:spPr>
        </p:pic>
      </p:grpSp>
      <p:pic>
        <p:nvPicPr>
          <p:cNvPr id="6" name="Picture 5">
            <a:extLst>
              <a:ext uri="{FF2B5EF4-FFF2-40B4-BE49-F238E27FC236}">
                <a16:creationId xmlns:a16="http://schemas.microsoft.com/office/drawing/2014/main" id="{71A380D4-4764-BEEF-42F9-60FC6BA94B79}"/>
              </a:ext>
            </a:extLst>
          </p:cNvPr>
          <p:cNvPicPr>
            <a:picLocks noChangeAspect="1"/>
          </p:cNvPicPr>
          <p:nvPr/>
        </p:nvPicPr>
        <p:blipFill>
          <a:blip r:embed="rId4"/>
          <a:stretch>
            <a:fillRect/>
          </a:stretch>
        </p:blipFill>
        <p:spPr>
          <a:xfrm>
            <a:off x="1018671" y="4810133"/>
            <a:ext cx="2165923" cy="1391385"/>
          </a:xfrm>
          <a:prstGeom prst="rect">
            <a:avLst/>
          </a:prstGeom>
        </p:spPr>
      </p:pic>
      <p:sp>
        <p:nvSpPr>
          <p:cNvPr id="7" name="TextBox 6">
            <a:extLst>
              <a:ext uri="{FF2B5EF4-FFF2-40B4-BE49-F238E27FC236}">
                <a16:creationId xmlns:a16="http://schemas.microsoft.com/office/drawing/2014/main" id="{D74DC0E1-ED12-C775-F082-760F66249439}"/>
              </a:ext>
            </a:extLst>
          </p:cNvPr>
          <p:cNvSpPr txBox="1"/>
          <p:nvPr/>
        </p:nvSpPr>
        <p:spPr>
          <a:xfrm>
            <a:off x="1746746" y="5205609"/>
            <a:ext cx="899163" cy="584775"/>
          </a:xfrm>
          <a:prstGeom prst="rect">
            <a:avLst/>
          </a:prstGeom>
          <a:solidFill>
            <a:schemeClr val="bg1"/>
          </a:solidFill>
        </p:spPr>
        <p:txBody>
          <a:bodyPr wrap="square">
            <a:spAutoFit/>
          </a:bodyPr>
          <a:lstStyle/>
          <a:p>
            <a:pPr algn="ctr"/>
            <a:r>
              <a:rPr lang="en-US" sz="1600" b="1" dirty="0">
                <a:latin typeface="Ink Free" panose="020F0502020204030204" pitchFamily="34" charset="0"/>
                <a:ea typeface="Heiti TC Medium" pitchFamily="2" charset="-128"/>
              </a:rPr>
              <a:t>Testing Circle</a:t>
            </a:r>
          </a:p>
        </p:txBody>
      </p:sp>
      <p:grpSp>
        <p:nvGrpSpPr>
          <p:cNvPr id="11" name="Group 10">
            <a:extLst>
              <a:ext uri="{FF2B5EF4-FFF2-40B4-BE49-F238E27FC236}">
                <a16:creationId xmlns:a16="http://schemas.microsoft.com/office/drawing/2014/main" id="{0E98E817-DBB9-D373-4431-BCF298C0AC34}"/>
              </a:ext>
            </a:extLst>
          </p:cNvPr>
          <p:cNvGrpSpPr/>
          <p:nvPr/>
        </p:nvGrpSpPr>
        <p:grpSpPr>
          <a:xfrm>
            <a:off x="4274039" y="4812619"/>
            <a:ext cx="3264314" cy="693207"/>
            <a:chOff x="4235341" y="4958922"/>
            <a:chExt cx="3264314" cy="693207"/>
          </a:xfrm>
        </p:grpSpPr>
        <p:sp>
          <p:nvSpPr>
            <p:cNvPr id="9" name="TextBox 8">
              <a:extLst>
                <a:ext uri="{FF2B5EF4-FFF2-40B4-BE49-F238E27FC236}">
                  <a16:creationId xmlns:a16="http://schemas.microsoft.com/office/drawing/2014/main" id="{EF6A6743-2EC1-7188-B8DC-5CA0E296DB5E}"/>
                </a:ext>
              </a:extLst>
            </p:cNvPr>
            <p:cNvSpPr txBox="1"/>
            <p:nvPr/>
          </p:nvSpPr>
          <p:spPr>
            <a:xfrm>
              <a:off x="4448145" y="5313575"/>
              <a:ext cx="3051510" cy="338554"/>
            </a:xfrm>
            <a:prstGeom prst="rect">
              <a:avLst/>
            </a:prstGeom>
            <a:noFill/>
          </p:spPr>
          <p:txBody>
            <a:bodyPr wrap="square">
              <a:spAutoFit/>
            </a:bodyPr>
            <a:lstStyle/>
            <a:p>
              <a:r>
                <a:rPr lang="en-US" sz="1600">
                  <a:solidFill>
                    <a:srgbClr val="080808"/>
                  </a:solidFill>
                  <a:effectLst/>
                  <a:latin typeface="Ink Free" panose="03080402000500000000" pitchFamily="66" charset="0"/>
                </a:rPr>
                <a:t>verifyConversation(</a:t>
              </a:r>
              <a:r>
                <a:rPr lang="en-US" sz="1600">
                  <a:solidFill>
                    <a:srgbClr val="067D17"/>
                  </a:solidFill>
                  <a:effectLst/>
                  <a:latin typeface="Ink Free" panose="03080402000500000000" pitchFamily="66" charset="0"/>
                </a:rPr>
                <a:t>"hi"</a:t>
              </a:r>
              <a:r>
                <a:rPr lang="en-US" sz="1600">
                  <a:solidFill>
                    <a:srgbClr val="080808"/>
                  </a:solidFill>
                  <a:effectLst/>
                  <a:latin typeface="Ink Free" panose="03080402000500000000" pitchFamily="66" charset="0"/>
                </a:rPr>
                <a:t>);</a:t>
              </a:r>
            </a:p>
          </p:txBody>
        </p:sp>
        <p:sp>
          <p:nvSpPr>
            <p:cNvPr id="10" name="TextBox 9">
              <a:extLst>
                <a:ext uri="{FF2B5EF4-FFF2-40B4-BE49-F238E27FC236}">
                  <a16:creationId xmlns:a16="http://schemas.microsoft.com/office/drawing/2014/main" id="{E7FB702A-A3D0-5561-6649-75645D0FA788}"/>
                </a:ext>
              </a:extLst>
            </p:cNvPr>
            <p:cNvSpPr txBox="1"/>
            <p:nvPr/>
          </p:nvSpPr>
          <p:spPr>
            <a:xfrm>
              <a:off x="4235341" y="4958922"/>
              <a:ext cx="2654713"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Convenience Functions</a:t>
              </a:r>
            </a:p>
          </p:txBody>
        </p:sp>
      </p:grpSp>
    </p:spTree>
    <p:extLst>
      <p:ext uri="{BB962C8B-B14F-4D97-AF65-F5344CB8AC3E}">
        <p14:creationId xmlns:p14="http://schemas.microsoft.com/office/powerpoint/2010/main" val="20457294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FF09A0-D246-875C-C70F-0F0B547E5C5C}"/>
            </a:ext>
          </a:extLst>
        </p:cNvPr>
        <p:cNvGrpSpPr/>
        <p:nvPr/>
      </p:nvGrpSpPr>
      <p:grpSpPr>
        <a:xfrm>
          <a:off x="0" y="0"/>
          <a:ext cx="0" cy="0"/>
          <a:chOff x="0" y="0"/>
          <a:chExt cx="0" cy="0"/>
        </a:xfrm>
      </p:grpSpPr>
      <p:pic>
        <p:nvPicPr>
          <p:cNvPr id="1028" name="Picture 4" descr="Silent Movie Silent Film Title Card: Free Download — CopyCatFilms">
            <a:extLst>
              <a:ext uri="{FF2B5EF4-FFF2-40B4-BE49-F238E27FC236}">
                <a16:creationId xmlns:a16="http://schemas.microsoft.com/office/drawing/2014/main" id="{55845E4F-0226-83BA-C360-A050FE11DA8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261"/>
            <a:ext cx="12192000" cy="685373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EDA7A9A6-4C6D-A559-60AC-F9241FA8C2E4}"/>
              </a:ext>
            </a:extLst>
          </p:cNvPr>
          <p:cNvSpPr txBox="1"/>
          <p:nvPr/>
        </p:nvSpPr>
        <p:spPr>
          <a:xfrm>
            <a:off x="3408177" y="2876443"/>
            <a:ext cx="5612820" cy="769441"/>
          </a:xfrm>
          <a:prstGeom prst="rect">
            <a:avLst/>
          </a:prstGeom>
          <a:noFill/>
        </p:spPr>
        <p:txBody>
          <a:bodyPr wrap="none" rtlCol="0">
            <a:spAutoFit/>
          </a:bodyPr>
          <a:lstStyle/>
          <a:p>
            <a:pPr algn="ctr"/>
            <a:r>
              <a:rPr lang="en-US" sz="4400" b="1">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path path="circle">
                    <a:fillToRect t="100000" r="100000"/>
                  </a:path>
                  <a:tileRect l="-100000" b="-100000"/>
                </a:gradFill>
                <a:latin typeface="Rockwell" panose="02060603020205020403" pitchFamily="18" charset="77"/>
              </a:rPr>
              <a:t>...later next week...</a:t>
            </a:r>
          </a:p>
        </p:txBody>
      </p:sp>
    </p:spTree>
    <p:extLst>
      <p:ext uri="{BB962C8B-B14F-4D97-AF65-F5344CB8AC3E}">
        <p14:creationId xmlns:p14="http://schemas.microsoft.com/office/powerpoint/2010/main" val="35107253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B8240B-0B4A-8142-C5D1-482B4A6DC220}"/>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84993027-35D9-9A81-5234-5F7F70ED5A66}"/>
              </a:ext>
            </a:extLst>
          </p:cNvPr>
          <p:cNvSpPr txBox="1"/>
          <p:nvPr/>
        </p:nvSpPr>
        <p:spPr>
          <a:xfrm>
            <a:off x="2587752" y="2519721"/>
            <a:ext cx="8618728" cy="1046440"/>
          </a:xfrm>
          <a:prstGeom prst="rect">
            <a:avLst/>
          </a:prstGeom>
          <a:noFill/>
        </p:spPr>
        <p:txBody>
          <a:bodyPr wrap="square" rtlCol="0">
            <a:spAutoFit/>
          </a:bodyPr>
          <a:lstStyle/>
          <a:p>
            <a:r>
              <a:rPr lang="en-US"/>
              <a:t>Housekeeping:</a:t>
            </a:r>
          </a:p>
          <a:p>
            <a:r>
              <a:rPr lang="en-US" sz="4400"/>
              <a:t>Presentation assistant</a:t>
            </a:r>
          </a:p>
        </p:txBody>
      </p:sp>
      <p:pic>
        <p:nvPicPr>
          <p:cNvPr id="3" name="Picture 2" descr="A black and white logo&#10;&#10;AI-generated content may be incorrect.">
            <a:extLst>
              <a:ext uri="{FF2B5EF4-FFF2-40B4-BE49-F238E27FC236}">
                <a16:creationId xmlns:a16="http://schemas.microsoft.com/office/drawing/2014/main" id="{069892ED-ED41-7398-F496-3EEEB840018E}"/>
              </a:ext>
            </a:extLst>
          </p:cNvPr>
          <p:cNvPicPr>
            <a:picLocks noChangeAspect="1"/>
          </p:cNvPicPr>
          <p:nvPr/>
        </p:nvPicPr>
        <p:blipFill>
          <a:blip r:embed="rId2"/>
          <a:stretch>
            <a:fillRect/>
          </a:stretch>
        </p:blipFill>
        <p:spPr>
          <a:xfrm>
            <a:off x="3158068" y="5648102"/>
            <a:ext cx="4956048" cy="796507"/>
          </a:xfrm>
          <a:prstGeom prst="rect">
            <a:avLst/>
          </a:prstGeom>
        </p:spPr>
      </p:pic>
    </p:spTree>
    <p:extLst>
      <p:ext uri="{BB962C8B-B14F-4D97-AF65-F5344CB8AC3E}">
        <p14:creationId xmlns:p14="http://schemas.microsoft.com/office/powerpoint/2010/main" val="366749354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AA6BFD-A211-2CD1-4E07-DAA7872D9321}"/>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9E2C4C73-1331-8B94-A16F-B46696BB3A75}"/>
              </a:ext>
            </a:extLst>
          </p:cNvPr>
          <p:cNvSpPr/>
          <p:nvPr/>
        </p:nvSpPr>
        <p:spPr>
          <a:xfrm>
            <a:off x="0" y="0"/>
            <a:ext cx="12201144" cy="6867144"/>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b="1">
                <a:solidFill>
                  <a:schemeClr val="tx1">
                    <a:lumMod val="85000"/>
                    <a:lumOff val="15000"/>
                  </a:schemeClr>
                </a:solidFill>
              </a:rPr>
              <a:t>code</a:t>
            </a:r>
            <a:endParaRPr lang="en-US" b="1">
              <a:solidFill>
                <a:schemeClr val="tx1">
                  <a:lumMod val="85000"/>
                  <a:lumOff val="15000"/>
                </a:schemeClr>
              </a:solidFill>
            </a:endParaRPr>
          </a:p>
        </p:txBody>
      </p:sp>
    </p:spTree>
    <p:extLst>
      <p:ext uri="{BB962C8B-B14F-4D97-AF65-F5344CB8AC3E}">
        <p14:creationId xmlns:p14="http://schemas.microsoft.com/office/powerpoint/2010/main" val="93588041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4421416" y="2673524"/>
            <a:ext cx="3191256" cy="1046440"/>
          </a:xfrm>
          <a:prstGeom prst="rect">
            <a:avLst/>
          </a:prstGeom>
          <a:noFill/>
        </p:spPr>
        <p:txBody>
          <a:bodyPr wrap="square" rtlCol="0">
            <a:spAutoFit/>
          </a:bodyPr>
          <a:lstStyle/>
          <a:p>
            <a:r>
              <a:rPr lang="en-US"/>
              <a:t>New Concept #3: </a:t>
            </a:r>
          </a:p>
          <a:p>
            <a:r>
              <a:rPr lang="en-US" sz="4400"/>
              <a:t>Story Board</a:t>
            </a:r>
          </a:p>
        </p:txBody>
      </p:sp>
      <p:pic>
        <p:nvPicPr>
          <p:cNvPr id="6" name="Picture 5" descr="A close-up of a sign&#10;&#10;Description automatically generated">
            <a:extLst>
              <a:ext uri="{FF2B5EF4-FFF2-40B4-BE49-F238E27FC236}">
                <a16:creationId xmlns:a16="http://schemas.microsoft.com/office/drawing/2014/main" id="{F04D6872-419F-32EE-D169-CCF1EC8C464C}"/>
              </a:ext>
            </a:extLst>
          </p:cNvPr>
          <p:cNvPicPr>
            <a:picLocks noChangeAspect="1"/>
          </p:cNvPicPr>
          <p:nvPr/>
        </p:nvPicPr>
        <p:blipFill>
          <a:blip r:embed="rId2"/>
          <a:stretch>
            <a:fillRect/>
          </a:stretch>
        </p:blipFill>
        <p:spPr>
          <a:xfrm>
            <a:off x="7917233" y="2520509"/>
            <a:ext cx="3516422" cy="1352470"/>
          </a:xfrm>
          <a:prstGeom prst="rect">
            <a:avLst/>
          </a:prstGeom>
          <a:ln>
            <a:solidFill>
              <a:schemeClr val="bg1">
                <a:lumMod val="85000"/>
              </a:schemeClr>
            </a:solidFill>
          </a:ln>
          <a:effectLst>
            <a:glow rad="101600">
              <a:schemeClr val="accent3">
                <a:satMod val="175000"/>
                <a:alpha val="40000"/>
              </a:schemeClr>
            </a:glow>
          </a:effectLst>
        </p:spPr>
      </p:pic>
    </p:spTree>
    <p:extLst>
      <p:ext uri="{BB962C8B-B14F-4D97-AF65-F5344CB8AC3E}">
        <p14:creationId xmlns:p14="http://schemas.microsoft.com/office/powerpoint/2010/main" val="15533133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4645152" y="2663797"/>
            <a:ext cx="3191256" cy="1046440"/>
          </a:xfrm>
          <a:prstGeom prst="rect">
            <a:avLst/>
          </a:prstGeom>
          <a:noFill/>
        </p:spPr>
        <p:txBody>
          <a:bodyPr wrap="square" rtlCol="0">
            <a:spAutoFit/>
          </a:bodyPr>
          <a:lstStyle/>
          <a:p>
            <a:r>
              <a:rPr lang="en-US"/>
              <a:t>New Concept #4: </a:t>
            </a:r>
          </a:p>
          <a:p>
            <a:r>
              <a:rPr lang="en-US" sz="4400"/>
              <a:t>Printers</a:t>
            </a:r>
          </a:p>
        </p:txBody>
      </p:sp>
      <p:grpSp>
        <p:nvGrpSpPr>
          <p:cNvPr id="5" name="Group 4">
            <a:extLst>
              <a:ext uri="{FF2B5EF4-FFF2-40B4-BE49-F238E27FC236}">
                <a16:creationId xmlns:a16="http://schemas.microsoft.com/office/drawing/2014/main" id="{88EF5CC8-526B-7690-E5AC-58435125CDE7}"/>
              </a:ext>
            </a:extLst>
          </p:cNvPr>
          <p:cNvGrpSpPr/>
          <p:nvPr/>
        </p:nvGrpSpPr>
        <p:grpSpPr>
          <a:xfrm>
            <a:off x="7425175" y="1215092"/>
            <a:ext cx="3937000" cy="4114800"/>
            <a:chOff x="7425175" y="1215092"/>
            <a:chExt cx="3937000" cy="4114800"/>
          </a:xfrm>
        </p:grpSpPr>
        <p:pic>
          <p:nvPicPr>
            <p:cNvPr id="2" name="Picture 1">
              <a:extLst>
                <a:ext uri="{FF2B5EF4-FFF2-40B4-BE49-F238E27FC236}">
                  <a16:creationId xmlns:a16="http://schemas.microsoft.com/office/drawing/2014/main" id="{9CFB065D-B1B6-3EC6-EF3E-4BE4304EB99D}"/>
                </a:ext>
              </a:extLst>
            </p:cNvPr>
            <p:cNvPicPr>
              <a:picLocks noChangeAspect="1"/>
            </p:cNvPicPr>
            <p:nvPr/>
          </p:nvPicPr>
          <p:blipFill>
            <a:blip r:embed="rId2"/>
            <a:stretch>
              <a:fillRect/>
            </a:stretch>
          </p:blipFill>
          <p:spPr>
            <a:xfrm>
              <a:off x="7425175" y="1215092"/>
              <a:ext cx="3937000" cy="4114800"/>
            </a:xfrm>
            <a:prstGeom prst="rect">
              <a:avLst/>
            </a:prstGeom>
          </p:spPr>
        </p:pic>
        <p:sp>
          <p:nvSpPr>
            <p:cNvPr id="4" name="TextBox 3">
              <a:extLst>
                <a:ext uri="{FF2B5EF4-FFF2-40B4-BE49-F238E27FC236}">
                  <a16:creationId xmlns:a16="http://schemas.microsoft.com/office/drawing/2014/main" id="{62C88015-1D62-9952-D75D-C188C2CF1307}"/>
                </a:ext>
              </a:extLst>
            </p:cNvPr>
            <p:cNvSpPr txBox="1"/>
            <p:nvPr/>
          </p:nvSpPr>
          <p:spPr>
            <a:xfrm>
              <a:off x="10286239" y="5052893"/>
              <a:ext cx="1075936" cy="276999"/>
            </a:xfrm>
            <a:prstGeom prst="rect">
              <a:avLst/>
            </a:prstGeom>
            <a:noFill/>
          </p:spPr>
          <p:txBody>
            <a:bodyPr wrap="none" rtlCol="0">
              <a:spAutoFit/>
            </a:bodyPr>
            <a:lstStyle/>
            <a:p>
              <a:r>
                <a:rPr lang="en-US" sz="1200">
                  <a:solidFill>
                    <a:schemeClr val="tx1">
                      <a:lumMod val="65000"/>
                      <a:lumOff val="35000"/>
                    </a:schemeClr>
                  </a:solidFill>
                </a:rPr>
                <a:t>@EmillyBache</a:t>
              </a:r>
            </a:p>
          </p:txBody>
        </p:sp>
      </p:grpSp>
    </p:spTree>
    <p:extLst>
      <p:ext uri="{BB962C8B-B14F-4D97-AF65-F5344CB8AC3E}">
        <p14:creationId xmlns:p14="http://schemas.microsoft.com/office/powerpoint/2010/main" val="308815699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587751" y="2519720"/>
            <a:ext cx="9027075" cy="1046440"/>
          </a:xfrm>
          <a:prstGeom prst="rect">
            <a:avLst/>
          </a:prstGeom>
          <a:noFill/>
        </p:spPr>
        <p:txBody>
          <a:bodyPr wrap="square" rtlCol="0">
            <a:spAutoFit/>
          </a:bodyPr>
          <a:lstStyle/>
          <a:p>
            <a:r>
              <a:rPr lang="en-US"/>
              <a:t>Problem:</a:t>
            </a:r>
          </a:p>
          <a:p>
            <a:r>
              <a:rPr lang="en-US" sz="4400"/>
              <a:t>Lack of clarity in the test code output</a:t>
            </a:r>
          </a:p>
        </p:txBody>
      </p:sp>
    </p:spTree>
    <p:extLst>
      <p:ext uri="{BB962C8B-B14F-4D97-AF65-F5344CB8AC3E}">
        <p14:creationId xmlns:p14="http://schemas.microsoft.com/office/powerpoint/2010/main" val="246629676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27DFCF-7DF9-859F-3A4A-62F027790CEC}"/>
            </a:ext>
          </a:extLst>
        </p:cNvPr>
        <p:cNvGrpSpPr/>
        <p:nvPr/>
      </p:nvGrpSpPr>
      <p:grpSpPr>
        <a:xfrm>
          <a:off x="0" y="0"/>
          <a:ext cx="0" cy="0"/>
          <a:chOff x="0" y="0"/>
          <a:chExt cx="0" cy="0"/>
        </a:xfrm>
      </p:grpSpPr>
      <p:sp>
        <p:nvSpPr>
          <p:cNvPr id="5" name="Rounded Rectangle 4">
            <a:extLst>
              <a:ext uri="{FF2B5EF4-FFF2-40B4-BE49-F238E27FC236}">
                <a16:creationId xmlns:a16="http://schemas.microsoft.com/office/drawing/2014/main" id="{54DBC20F-38F1-B876-4396-E3FA8436A22C}"/>
              </a:ext>
            </a:extLst>
          </p:cNvPr>
          <p:cNvSpPr/>
          <p:nvPr/>
        </p:nvSpPr>
        <p:spPr>
          <a:xfrm>
            <a:off x="3277194" y="1119460"/>
            <a:ext cx="4937760" cy="5034118"/>
          </a:xfrm>
          <a:prstGeom prst="roundRect">
            <a:avLst>
              <a:gd name="adj" fmla="val 5778"/>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no">
            <a:extLst>
              <a:ext uri="{FF2B5EF4-FFF2-40B4-BE49-F238E27FC236}">
                <a16:creationId xmlns:a16="http://schemas.microsoft.com/office/drawing/2014/main" id="{61EC0911-59E6-0C17-8BF8-A4C3ED693CB9}"/>
              </a:ext>
            </a:extLst>
          </p:cNvPr>
          <p:cNvSpPr/>
          <p:nvPr/>
        </p:nvSpPr>
        <p:spPr>
          <a:xfrm>
            <a:off x="5999766" y="5413248"/>
            <a:ext cx="1708626" cy="445646"/>
          </a:xfrm>
          <a:prstGeom prst="roundRect">
            <a:avLst>
              <a:gd name="adj" fmla="val 5778"/>
            </a:avLst>
          </a:prstGeom>
          <a:solidFill>
            <a:schemeClr val="bg1">
              <a:lumMod val="95000"/>
            </a:scheme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yes">
            <a:extLst>
              <a:ext uri="{FF2B5EF4-FFF2-40B4-BE49-F238E27FC236}">
                <a16:creationId xmlns:a16="http://schemas.microsoft.com/office/drawing/2014/main" id="{3BD53F20-16C9-D4C2-436C-F02E21373411}"/>
              </a:ext>
            </a:extLst>
          </p:cNvPr>
          <p:cNvSpPr/>
          <p:nvPr/>
        </p:nvSpPr>
        <p:spPr>
          <a:xfrm>
            <a:off x="3477017" y="5413248"/>
            <a:ext cx="2135102" cy="445646"/>
          </a:xfrm>
          <a:prstGeom prst="roundRect">
            <a:avLst>
              <a:gd name="adj" fmla="val 5778"/>
            </a:avLst>
          </a:prstGeom>
          <a:solidFill>
            <a:schemeClr val="bg1">
              <a:lumMod val="95000"/>
            </a:scheme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6F94561A-B911-56AB-6DC0-4DC39BE5E2F8}"/>
              </a:ext>
            </a:extLst>
          </p:cNvPr>
          <p:cNvSpPr txBox="1"/>
          <p:nvPr/>
        </p:nvSpPr>
        <p:spPr>
          <a:xfrm>
            <a:off x="6746221" y="2019362"/>
            <a:ext cx="1234632" cy="646331"/>
          </a:xfrm>
          <a:prstGeom prst="rect">
            <a:avLst/>
          </a:prstGeom>
          <a:noFill/>
        </p:spPr>
        <p:txBody>
          <a:bodyPr wrap="none" rtlCol="0">
            <a:spAutoFit/>
          </a:bodyPr>
          <a:lstStyle/>
          <a:p>
            <a:pPr algn="r"/>
            <a:r>
              <a:rPr lang="en-US">
                <a:solidFill>
                  <a:srgbClr val="080808"/>
                </a:solidFill>
                <a:effectLst/>
              </a:rPr>
              <a:t>[Customer]</a:t>
            </a:r>
          </a:p>
          <a:p>
            <a:pPr algn="r"/>
            <a:r>
              <a:rPr lang="en-US">
                <a:solidFill>
                  <a:srgbClr val="080808"/>
                </a:solidFill>
                <a:effectLst/>
              </a:rPr>
              <a:t>hi</a:t>
            </a:r>
          </a:p>
        </p:txBody>
      </p:sp>
      <p:sp>
        <p:nvSpPr>
          <p:cNvPr id="10" name="TextBox 9">
            <a:extLst>
              <a:ext uri="{FF2B5EF4-FFF2-40B4-BE49-F238E27FC236}">
                <a16:creationId xmlns:a16="http://schemas.microsoft.com/office/drawing/2014/main" id="{4E5E72B5-45AB-CAFB-5D8C-D4D94171EEF2}"/>
              </a:ext>
            </a:extLst>
          </p:cNvPr>
          <p:cNvSpPr txBox="1"/>
          <p:nvPr/>
        </p:nvSpPr>
        <p:spPr>
          <a:xfrm>
            <a:off x="3511296" y="1426468"/>
            <a:ext cx="1271016" cy="722372"/>
          </a:xfrm>
          <a:prstGeom prst="rect">
            <a:avLst/>
          </a:prstGeom>
          <a:noFill/>
        </p:spPr>
        <p:txBody>
          <a:bodyPr wrap="square">
            <a:spAutoFit/>
          </a:bodyPr>
          <a:lstStyle/>
          <a:p>
            <a:r>
              <a:rPr lang="en-US" sz="4000" b="1">
                <a:solidFill>
                  <a:schemeClr val="bg1"/>
                </a:solidFill>
              </a:rPr>
              <a:t>Chat</a:t>
            </a:r>
          </a:p>
        </p:txBody>
      </p:sp>
      <p:sp>
        <p:nvSpPr>
          <p:cNvPr id="4" name="TextBox 3">
            <a:extLst>
              <a:ext uri="{FF2B5EF4-FFF2-40B4-BE49-F238E27FC236}">
                <a16:creationId xmlns:a16="http://schemas.microsoft.com/office/drawing/2014/main" id="{5FC614EB-E07C-D90F-DB2E-44199DD60344}"/>
              </a:ext>
            </a:extLst>
          </p:cNvPr>
          <p:cNvSpPr txBox="1"/>
          <p:nvPr/>
        </p:nvSpPr>
        <p:spPr>
          <a:xfrm>
            <a:off x="3511296" y="2841214"/>
            <a:ext cx="3415935" cy="923330"/>
          </a:xfrm>
          <a:prstGeom prst="rect">
            <a:avLst/>
          </a:prstGeom>
          <a:noFill/>
        </p:spPr>
        <p:txBody>
          <a:bodyPr wrap="none" rtlCol="0">
            <a:spAutoFit/>
          </a:bodyPr>
          <a:lstStyle/>
          <a:p>
            <a:r>
              <a:rPr lang="en-US">
                <a:solidFill>
                  <a:srgbClr val="080808"/>
                </a:solidFill>
                <a:effectLst/>
              </a:rPr>
              <a:t>[Bot]</a:t>
            </a:r>
          </a:p>
          <a:p>
            <a:r>
              <a:rPr lang="en-US">
                <a:solidFill>
                  <a:srgbClr val="080808"/>
                </a:solidFill>
                <a:effectLst/>
              </a:rPr>
              <a:t>Hi there! I'm your virtual assistant.</a:t>
            </a:r>
          </a:p>
          <a:p>
            <a:r>
              <a:rPr lang="en-US">
                <a:solidFill>
                  <a:srgbClr val="080808"/>
                </a:solidFill>
                <a:effectLst/>
              </a:rPr>
              <a:t>What would you like to do today?</a:t>
            </a:r>
          </a:p>
        </p:txBody>
      </p:sp>
      <p:sp>
        <p:nvSpPr>
          <p:cNvPr id="6" name="TextBox 5">
            <a:extLst>
              <a:ext uri="{FF2B5EF4-FFF2-40B4-BE49-F238E27FC236}">
                <a16:creationId xmlns:a16="http://schemas.microsoft.com/office/drawing/2014/main" id="{B036549C-F5A5-D9E4-6A03-EB6F636406C2}"/>
              </a:ext>
            </a:extLst>
          </p:cNvPr>
          <p:cNvSpPr txBox="1"/>
          <p:nvPr/>
        </p:nvSpPr>
        <p:spPr>
          <a:xfrm>
            <a:off x="6746221" y="3940065"/>
            <a:ext cx="1234632" cy="646331"/>
          </a:xfrm>
          <a:prstGeom prst="rect">
            <a:avLst/>
          </a:prstGeom>
          <a:noFill/>
        </p:spPr>
        <p:txBody>
          <a:bodyPr wrap="none" rtlCol="0">
            <a:spAutoFit/>
          </a:bodyPr>
          <a:lstStyle/>
          <a:p>
            <a:pPr algn="r"/>
            <a:r>
              <a:rPr lang="en-US">
                <a:solidFill>
                  <a:srgbClr val="080808"/>
                </a:solidFill>
                <a:effectLst/>
              </a:rPr>
              <a:t>[Customer]</a:t>
            </a:r>
          </a:p>
          <a:p>
            <a:pPr algn="r"/>
            <a:r>
              <a:rPr lang="en-US">
                <a:solidFill>
                  <a:srgbClr val="080808"/>
                </a:solidFill>
                <a:effectLst/>
              </a:rPr>
              <a:t>pay bill</a:t>
            </a:r>
          </a:p>
        </p:txBody>
      </p:sp>
      <p:sp>
        <p:nvSpPr>
          <p:cNvPr id="7" name="TextBox 6">
            <a:extLst>
              <a:ext uri="{FF2B5EF4-FFF2-40B4-BE49-F238E27FC236}">
                <a16:creationId xmlns:a16="http://schemas.microsoft.com/office/drawing/2014/main" id="{B733E803-7E90-E002-189C-09BCD790E0EE}"/>
              </a:ext>
            </a:extLst>
          </p:cNvPr>
          <p:cNvSpPr txBox="1"/>
          <p:nvPr/>
        </p:nvSpPr>
        <p:spPr>
          <a:xfrm>
            <a:off x="3511296" y="4737806"/>
            <a:ext cx="4469557" cy="1415772"/>
          </a:xfrm>
          <a:prstGeom prst="rect">
            <a:avLst/>
          </a:prstGeom>
          <a:noFill/>
        </p:spPr>
        <p:txBody>
          <a:bodyPr wrap="square" rtlCol="0">
            <a:spAutoFit/>
          </a:bodyPr>
          <a:lstStyle/>
          <a:p>
            <a:r>
              <a:rPr lang="en-US">
                <a:solidFill>
                  <a:srgbClr val="080808"/>
                </a:solidFill>
                <a:effectLst/>
              </a:rPr>
              <a:t>[Bot]</a:t>
            </a:r>
          </a:p>
          <a:p>
            <a:r>
              <a:rPr lang="en-US">
                <a:solidFill>
                  <a:srgbClr val="080808"/>
                </a:solidFill>
                <a:effectLst/>
              </a:rPr>
              <a:t>Are you a customer?</a:t>
            </a:r>
          </a:p>
          <a:p>
            <a:endParaRPr lang="en-US" sz="1050">
              <a:solidFill>
                <a:srgbClr val="080808"/>
              </a:solidFill>
            </a:endParaRPr>
          </a:p>
          <a:p>
            <a:r>
              <a:rPr lang="en-US"/>
              <a:t>Yes, I'm a customer 	No, I'm not</a:t>
            </a:r>
          </a:p>
          <a:p>
            <a:endParaRPr lang="en-US">
              <a:solidFill>
                <a:srgbClr val="080808"/>
              </a:solidFill>
              <a:effectLst/>
            </a:endParaRPr>
          </a:p>
        </p:txBody>
      </p:sp>
    </p:spTree>
    <p:extLst>
      <p:ext uri="{BB962C8B-B14F-4D97-AF65-F5344CB8AC3E}">
        <p14:creationId xmlns:p14="http://schemas.microsoft.com/office/powerpoint/2010/main" val="45547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left)">
                                      <p:cBhvr>
                                        <p:cTn id="22" dur="500"/>
                                        <p:tgtEl>
                                          <p:spTgt spid="7"/>
                                        </p:tgtEl>
                                      </p:cBhvr>
                                    </p:animEffect>
                                  </p:childTnLst>
                                </p:cTn>
                              </p:par>
                              <p:par>
                                <p:cTn id="23" presetID="1"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8" grpId="0" animBg="1"/>
      <p:bldP spid="3" grpId="0"/>
      <p:bldP spid="4" grpId="0"/>
      <p:bldP spid="6" grpId="0"/>
      <p:bldP spid="7"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27DFCF-7DF9-859F-3A4A-62F027790CEC}"/>
            </a:ext>
          </a:extLst>
        </p:cNvPr>
        <p:cNvGrpSpPr/>
        <p:nvPr/>
      </p:nvGrpSpPr>
      <p:grpSpPr>
        <a:xfrm>
          <a:off x="0" y="0"/>
          <a:ext cx="0" cy="0"/>
          <a:chOff x="0" y="0"/>
          <a:chExt cx="0" cy="0"/>
        </a:xfrm>
      </p:grpSpPr>
      <p:sp>
        <p:nvSpPr>
          <p:cNvPr id="5" name="Rounded Rectangle 4">
            <a:extLst>
              <a:ext uri="{FF2B5EF4-FFF2-40B4-BE49-F238E27FC236}">
                <a16:creationId xmlns:a16="http://schemas.microsoft.com/office/drawing/2014/main" id="{54DBC20F-38F1-B876-4396-E3FA8436A22C}"/>
              </a:ext>
            </a:extLst>
          </p:cNvPr>
          <p:cNvSpPr/>
          <p:nvPr/>
        </p:nvSpPr>
        <p:spPr>
          <a:xfrm>
            <a:off x="378351" y="778992"/>
            <a:ext cx="4937760" cy="5034118"/>
          </a:xfrm>
          <a:prstGeom prst="roundRect">
            <a:avLst>
              <a:gd name="adj" fmla="val 5778"/>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no">
            <a:extLst>
              <a:ext uri="{FF2B5EF4-FFF2-40B4-BE49-F238E27FC236}">
                <a16:creationId xmlns:a16="http://schemas.microsoft.com/office/drawing/2014/main" id="{61EC0911-59E6-0C17-8BF8-A4C3ED693CB9}"/>
              </a:ext>
            </a:extLst>
          </p:cNvPr>
          <p:cNvSpPr/>
          <p:nvPr/>
        </p:nvSpPr>
        <p:spPr>
          <a:xfrm>
            <a:off x="3100923" y="5072780"/>
            <a:ext cx="1708626" cy="445646"/>
          </a:xfrm>
          <a:prstGeom prst="roundRect">
            <a:avLst>
              <a:gd name="adj" fmla="val 5778"/>
            </a:avLst>
          </a:prstGeom>
          <a:solidFill>
            <a:schemeClr val="bg1">
              <a:lumMod val="95000"/>
            </a:scheme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yes">
            <a:extLst>
              <a:ext uri="{FF2B5EF4-FFF2-40B4-BE49-F238E27FC236}">
                <a16:creationId xmlns:a16="http://schemas.microsoft.com/office/drawing/2014/main" id="{3BD53F20-16C9-D4C2-436C-F02E21373411}"/>
              </a:ext>
            </a:extLst>
          </p:cNvPr>
          <p:cNvSpPr/>
          <p:nvPr/>
        </p:nvSpPr>
        <p:spPr>
          <a:xfrm>
            <a:off x="578174" y="5072780"/>
            <a:ext cx="2135102" cy="445646"/>
          </a:xfrm>
          <a:prstGeom prst="roundRect">
            <a:avLst>
              <a:gd name="adj" fmla="val 5778"/>
            </a:avLst>
          </a:prstGeom>
          <a:solidFill>
            <a:schemeClr val="bg1">
              <a:lumMod val="95000"/>
            </a:scheme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6F94561A-B911-56AB-6DC0-4DC39BE5E2F8}"/>
              </a:ext>
            </a:extLst>
          </p:cNvPr>
          <p:cNvSpPr txBox="1"/>
          <p:nvPr/>
        </p:nvSpPr>
        <p:spPr>
          <a:xfrm>
            <a:off x="3847378" y="1678894"/>
            <a:ext cx="1234632" cy="646331"/>
          </a:xfrm>
          <a:prstGeom prst="rect">
            <a:avLst/>
          </a:prstGeom>
          <a:noFill/>
        </p:spPr>
        <p:txBody>
          <a:bodyPr wrap="none" rtlCol="0">
            <a:spAutoFit/>
          </a:bodyPr>
          <a:lstStyle/>
          <a:p>
            <a:pPr algn="r"/>
            <a:r>
              <a:rPr lang="en-US">
                <a:solidFill>
                  <a:srgbClr val="080808"/>
                </a:solidFill>
                <a:effectLst/>
              </a:rPr>
              <a:t>[Customer]</a:t>
            </a:r>
          </a:p>
          <a:p>
            <a:pPr algn="r"/>
            <a:r>
              <a:rPr lang="en-US">
                <a:solidFill>
                  <a:srgbClr val="080808"/>
                </a:solidFill>
                <a:effectLst/>
              </a:rPr>
              <a:t>hi</a:t>
            </a:r>
          </a:p>
        </p:txBody>
      </p:sp>
      <p:sp>
        <p:nvSpPr>
          <p:cNvPr id="10" name="TextBox 9">
            <a:extLst>
              <a:ext uri="{FF2B5EF4-FFF2-40B4-BE49-F238E27FC236}">
                <a16:creationId xmlns:a16="http://schemas.microsoft.com/office/drawing/2014/main" id="{4E5E72B5-45AB-CAFB-5D8C-D4D94171EEF2}"/>
              </a:ext>
            </a:extLst>
          </p:cNvPr>
          <p:cNvSpPr txBox="1"/>
          <p:nvPr/>
        </p:nvSpPr>
        <p:spPr>
          <a:xfrm>
            <a:off x="612453" y="1086000"/>
            <a:ext cx="1271016" cy="722372"/>
          </a:xfrm>
          <a:prstGeom prst="rect">
            <a:avLst/>
          </a:prstGeom>
          <a:noFill/>
        </p:spPr>
        <p:txBody>
          <a:bodyPr wrap="square">
            <a:spAutoFit/>
          </a:bodyPr>
          <a:lstStyle/>
          <a:p>
            <a:r>
              <a:rPr lang="en-US" sz="4000" b="1">
                <a:solidFill>
                  <a:schemeClr val="bg1"/>
                </a:solidFill>
              </a:rPr>
              <a:t>Chat</a:t>
            </a:r>
          </a:p>
        </p:txBody>
      </p:sp>
      <p:sp>
        <p:nvSpPr>
          <p:cNvPr id="4" name="TextBox 3">
            <a:extLst>
              <a:ext uri="{FF2B5EF4-FFF2-40B4-BE49-F238E27FC236}">
                <a16:creationId xmlns:a16="http://schemas.microsoft.com/office/drawing/2014/main" id="{5FC614EB-E07C-D90F-DB2E-44199DD60344}"/>
              </a:ext>
            </a:extLst>
          </p:cNvPr>
          <p:cNvSpPr txBox="1"/>
          <p:nvPr/>
        </p:nvSpPr>
        <p:spPr>
          <a:xfrm>
            <a:off x="612453" y="2500746"/>
            <a:ext cx="3415935" cy="923330"/>
          </a:xfrm>
          <a:prstGeom prst="rect">
            <a:avLst/>
          </a:prstGeom>
          <a:noFill/>
        </p:spPr>
        <p:txBody>
          <a:bodyPr wrap="none" rtlCol="0">
            <a:spAutoFit/>
          </a:bodyPr>
          <a:lstStyle/>
          <a:p>
            <a:r>
              <a:rPr lang="en-US">
                <a:solidFill>
                  <a:srgbClr val="080808"/>
                </a:solidFill>
                <a:effectLst/>
              </a:rPr>
              <a:t>[Bot]</a:t>
            </a:r>
          </a:p>
          <a:p>
            <a:r>
              <a:rPr lang="en-US">
                <a:solidFill>
                  <a:srgbClr val="080808"/>
                </a:solidFill>
                <a:effectLst/>
              </a:rPr>
              <a:t>Hi there! I'm your virtual assistant.</a:t>
            </a:r>
          </a:p>
          <a:p>
            <a:r>
              <a:rPr lang="en-US">
                <a:solidFill>
                  <a:srgbClr val="080808"/>
                </a:solidFill>
                <a:effectLst/>
              </a:rPr>
              <a:t>What would you like to do today?</a:t>
            </a:r>
          </a:p>
        </p:txBody>
      </p:sp>
      <p:sp>
        <p:nvSpPr>
          <p:cNvPr id="6" name="TextBox 5">
            <a:extLst>
              <a:ext uri="{FF2B5EF4-FFF2-40B4-BE49-F238E27FC236}">
                <a16:creationId xmlns:a16="http://schemas.microsoft.com/office/drawing/2014/main" id="{B036549C-F5A5-D9E4-6A03-EB6F636406C2}"/>
              </a:ext>
            </a:extLst>
          </p:cNvPr>
          <p:cNvSpPr txBox="1"/>
          <p:nvPr/>
        </p:nvSpPr>
        <p:spPr>
          <a:xfrm>
            <a:off x="3847378" y="3599597"/>
            <a:ext cx="1234632" cy="646331"/>
          </a:xfrm>
          <a:prstGeom prst="rect">
            <a:avLst/>
          </a:prstGeom>
          <a:noFill/>
        </p:spPr>
        <p:txBody>
          <a:bodyPr wrap="none" rtlCol="0">
            <a:spAutoFit/>
          </a:bodyPr>
          <a:lstStyle/>
          <a:p>
            <a:pPr algn="r"/>
            <a:r>
              <a:rPr lang="en-US">
                <a:solidFill>
                  <a:srgbClr val="080808"/>
                </a:solidFill>
                <a:effectLst/>
              </a:rPr>
              <a:t>[Customer]</a:t>
            </a:r>
          </a:p>
          <a:p>
            <a:pPr algn="r"/>
            <a:r>
              <a:rPr lang="en-US">
                <a:solidFill>
                  <a:srgbClr val="080808"/>
                </a:solidFill>
                <a:effectLst/>
              </a:rPr>
              <a:t>pay bill</a:t>
            </a:r>
          </a:p>
        </p:txBody>
      </p:sp>
      <p:sp>
        <p:nvSpPr>
          <p:cNvPr id="7" name="TextBox 6">
            <a:extLst>
              <a:ext uri="{FF2B5EF4-FFF2-40B4-BE49-F238E27FC236}">
                <a16:creationId xmlns:a16="http://schemas.microsoft.com/office/drawing/2014/main" id="{B733E803-7E90-E002-189C-09BCD790E0EE}"/>
              </a:ext>
            </a:extLst>
          </p:cNvPr>
          <p:cNvSpPr txBox="1"/>
          <p:nvPr/>
        </p:nvSpPr>
        <p:spPr>
          <a:xfrm>
            <a:off x="612453" y="4397338"/>
            <a:ext cx="4469557" cy="1415772"/>
          </a:xfrm>
          <a:prstGeom prst="rect">
            <a:avLst/>
          </a:prstGeom>
          <a:noFill/>
        </p:spPr>
        <p:txBody>
          <a:bodyPr wrap="square" rtlCol="0">
            <a:spAutoFit/>
          </a:bodyPr>
          <a:lstStyle/>
          <a:p>
            <a:r>
              <a:rPr lang="en-US">
                <a:solidFill>
                  <a:srgbClr val="080808"/>
                </a:solidFill>
                <a:effectLst/>
              </a:rPr>
              <a:t>[Bot]</a:t>
            </a:r>
          </a:p>
          <a:p>
            <a:r>
              <a:rPr lang="en-US">
                <a:solidFill>
                  <a:srgbClr val="080808"/>
                </a:solidFill>
                <a:effectLst/>
              </a:rPr>
              <a:t>Are you a customer?</a:t>
            </a:r>
          </a:p>
          <a:p>
            <a:endParaRPr lang="en-US" sz="1050">
              <a:solidFill>
                <a:srgbClr val="080808"/>
              </a:solidFill>
            </a:endParaRPr>
          </a:p>
          <a:p>
            <a:r>
              <a:rPr lang="en-US"/>
              <a:t>Yes, I'm a customer 	No, I'm not</a:t>
            </a:r>
          </a:p>
          <a:p>
            <a:endParaRPr lang="en-US">
              <a:solidFill>
                <a:srgbClr val="080808"/>
              </a:solidFill>
              <a:effectLst/>
            </a:endParaRPr>
          </a:p>
        </p:txBody>
      </p:sp>
      <p:sp>
        <p:nvSpPr>
          <p:cNvPr id="13" name="!!highlight-no-2">
            <a:extLst>
              <a:ext uri="{FF2B5EF4-FFF2-40B4-BE49-F238E27FC236}">
                <a16:creationId xmlns:a16="http://schemas.microsoft.com/office/drawing/2014/main" id="{D547A2A4-15CD-CCC5-F31A-8704ADAFFEEF}"/>
              </a:ext>
            </a:extLst>
          </p:cNvPr>
          <p:cNvSpPr/>
          <p:nvPr/>
        </p:nvSpPr>
        <p:spPr>
          <a:xfrm>
            <a:off x="8979408" y="4868344"/>
            <a:ext cx="822960" cy="182880"/>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highlight-no-1">
            <a:extLst>
              <a:ext uri="{FF2B5EF4-FFF2-40B4-BE49-F238E27FC236}">
                <a16:creationId xmlns:a16="http://schemas.microsoft.com/office/drawing/2014/main" id="{898B4CBF-0EC3-2DFC-08C4-EA324826EE3E}"/>
              </a:ext>
            </a:extLst>
          </p:cNvPr>
          <p:cNvSpPr/>
          <p:nvPr/>
        </p:nvSpPr>
        <p:spPr>
          <a:xfrm>
            <a:off x="3135202" y="5135732"/>
            <a:ext cx="1631741" cy="331990"/>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highlight-yes-2">
            <a:extLst>
              <a:ext uri="{FF2B5EF4-FFF2-40B4-BE49-F238E27FC236}">
                <a16:creationId xmlns:a16="http://schemas.microsoft.com/office/drawing/2014/main" id="{CDE429B6-400E-F52E-370B-3628012CFFE9}"/>
              </a:ext>
            </a:extLst>
          </p:cNvPr>
          <p:cNvSpPr/>
          <p:nvPr/>
        </p:nvSpPr>
        <p:spPr>
          <a:xfrm>
            <a:off x="8942832" y="3389566"/>
            <a:ext cx="1554480" cy="182880"/>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highlight-yes-1">
            <a:extLst>
              <a:ext uri="{FF2B5EF4-FFF2-40B4-BE49-F238E27FC236}">
                <a16:creationId xmlns:a16="http://schemas.microsoft.com/office/drawing/2014/main" id="{7E1C9EF7-89E3-B715-6553-C10C91E5381F}"/>
              </a:ext>
            </a:extLst>
          </p:cNvPr>
          <p:cNvSpPr/>
          <p:nvPr/>
        </p:nvSpPr>
        <p:spPr>
          <a:xfrm>
            <a:off x="650245" y="5106874"/>
            <a:ext cx="2097310" cy="372596"/>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highlight-question-2">
            <a:extLst>
              <a:ext uri="{FF2B5EF4-FFF2-40B4-BE49-F238E27FC236}">
                <a16:creationId xmlns:a16="http://schemas.microsoft.com/office/drawing/2014/main" id="{8AE1F511-7EF9-5EDB-267D-1916F6AD3994}"/>
              </a:ext>
            </a:extLst>
          </p:cNvPr>
          <p:cNvSpPr/>
          <p:nvPr/>
        </p:nvSpPr>
        <p:spPr>
          <a:xfrm>
            <a:off x="8412480" y="1787679"/>
            <a:ext cx="1298448" cy="182880"/>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FF00"/>
              </a:highlight>
            </a:endParaRPr>
          </a:p>
        </p:txBody>
      </p:sp>
      <p:sp>
        <p:nvSpPr>
          <p:cNvPr id="15" name="!!highlight-question-1">
            <a:extLst>
              <a:ext uri="{FF2B5EF4-FFF2-40B4-BE49-F238E27FC236}">
                <a16:creationId xmlns:a16="http://schemas.microsoft.com/office/drawing/2014/main" id="{FE495C53-3F83-3006-919C-DF89355C62FC}"/>
              </a:ext>
            </a:extLst>
          </p:cNvPr>
          <p:cNvSpPr/>
          <p:nvPr/>
        </p:nvSpPr>
        <p:spPr>
          <a:xfrm>
            <a:off x="612452" y="4724975"/>
            <a:ext cx="2100823" cy="305197"/>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FF00"/>
              </a:highlight>
            </a:endParaRPr>
          </a:p>
        </p:txBody>
      </p:sp>
      <p:sp>
        <p:nvSpPr>
          <p:cNvPr id="14" name="!!approvalText">
            <a:extLst>
              <a:ext uri="{FF2B5EF4-FFF2-40B4-BE49-F238E27FC236}">
                <a16:creationId xmlns:a16="http://schemas.microsoft.com/office/drawing/2014/main" id="{F023DF0C-8554-CC9D-6863-2B63AA19F72D}"/>
              </a:ext>
            </a:extLst>
          </p:cNvPr>
          <p:cNvSpPr txBox="1"/>
          <p:nvPr/>
        </p:nvSpPr>
        <p:spPr>
          <a:xfrm>
            <a:off x="7312152" y="446061"/>
            <a:ext cx="3248005" cy="6124754"/>
          </a:xfrm>
          <a:prstGeom prst="rect">
            <a:avLst/>
          </a:prstGeom>
          <a:noFill/>
        </p:spPr>
        <p:txBody>
          <a:bodyPr wrap="none" rtlCol="0">
            <a:spAutoFit/>
          </a:bodyPr>
          <a:lstStyle/>
          <a:p>
            <a:r>
              <a:rPr lang="en-US" sz="800">
                <a:solidFill>
                  <a:srgbClr val="080808"/>
                </a:solidFill>
                <a:effectLst/>
                <a:latin typeface="Fira Code" pitchFamily="49" charset="0"/>
                <a:ea typeface="Fira Code" pitchFamily="49" charset="0"/>
                <a:cs typeface="Fira Code" pitchFamily="49" charset="0"/>
              </a:rPr>
              <a:t>[Customer]: hi</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Bot]: Hi there! I'm your virtual assistant.</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Bot]: What would you like to do today?</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[Customer]: pay bill</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Bot]: Let me try to help you.</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Bot]: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"content":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"type": "vertical",</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"elements":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"type": "text",</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"text": "Are you a customer?",</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"tooltip": "text tooltip"</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"type": "horizontal",</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"elements":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"type": "button",</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"title": "Yes",</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"click":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"actions":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"type": "publishText",</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"text": "Yes, I'm a customer"</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"type": "button",</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"title": "No",</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"click":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"actions":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"type": "publishText",</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"text": "No, I'm not"</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a:t>
            </a:r>
            <a:br>
              <a:rPr lang="en-US" sz="800">
                <a:solidFill>
                  <a:srgbClr val="080808"/>
                </a:solidFill>
                <a:effectLst/>
                <a:latin typeface="Fira Code" pitchFamily="49" charset="0"/>
                <a:ea typeface="Fira Code" pitchFamily="49" charset="0"/>
                <a:cs typeface="Fira Code" pitchFamily="49" charset="0"/>
              </a:rPr>
            </a:br>
            <a:br>
              <a:rPr lang="en-US" sz="800">
                <a:solidFill>
                  <a:srgbClr val="080808"/>
                </a:solidFill>
                <a:effectLst/>
                <a:latin typeface="Fira Code" pitchFamily="49" charset="0"/>
                <a:ea typeface="Fira Code" pitchFamily="49" charset="0"/>
                <a:cs typeface="Fira Code" pitchFamily="49" charset="0"/>
              </a:rPr>
            </a:br>
            <a:endParaRPr lang="en-US" sz="800">
              <a:solidFill>
                <a:srgbClr val="080808"/>
              </a:solidFill>
              <a:effectLst/>
              <a:latin typeface="Fira Code" pitchFamily="49" charset="0"/>
              <a:ea typeface="Fira Code" pitchFamily="49" charset="0"/>
              <a:cs typeface="Fira Code" pitchFamily="49" charset="0"/>
            </a:endParaRPr>
          </a:p>
          <a:p>
            <a:endParaRPr lang="en-US" sz="800">
              <a:latin typeface="Fira Code" pitchFamily="49" charset="0"/>
              <a:ea typeface="Fira Code" pitchFamily="49" charset="0"/>
              <a:cs typeface="Fira Code" pitchFamily="49" charset="0"/>
            </a:endParaRPr>
          </a:p>
        </p:txBody>
      </p:sp>
      <p:cxnSp>
        <p:nvCxnSpPr>
          <p:cNvPr id="2" name="Straight Connector 1">
            <a:extLst>
              <a:ext uri="{FF2B5EF4-FFF2-40B4-BE49-F238E27FC236}">
                <a16:creationId xmlns:a16="http://schemas.microsoft.com/office/drawing/2014/main" id="{9B3D08AC-A5BD-7B98-4362-FE38FB1E17D0}"/>
              </a:ext>
            </a:extLst>
          </p:cNvPr>
          <p:cNvCxnSpPr>
            <a:cxnSpLocks/>
          </p:cNvCxnSpPr>
          <p:nvPr/>
        </p:nvCxnSpPr>
        <p:spPr>
          <a:xfrm>
            <a:off x="5952744" y="594360"/>
            <a:ext cx="0" cy="6025896"/>
          </a:xfrm>
          <a:prstGeom prst="line">
            <a:avLst/>
          </a:prstGeom>
          <a:ln w="381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8715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7" grpId="0" animBg="1"/>
      <p:bldP spid="12" grpId="0" animBg="1"/>
      <p:bldP spid="16" grpId="0" animBg="1"/>
      <p:bldP spid="11" grpId="0" animBg="1"/>
      <p:bldP spid="15"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587752" y="2519720"/>
            <a:ext cx="7470648" cy="1046440"/>
          </a:xfrm>
          <a:prstGeom prst="rect">
            <a:avLst/>
          </a:prstGeom>
          <a:noFill/>
        </p:spPr>
        <p:txBody>
          <a:bodyPr wrap="square" rtlCol="0">
            <a:spAutoFit/>
          </a:bodyPr>
          <a:lstStyle/>
          <a:p>
            <a:r>
              <a:rPr lang="en-US"/>
              <a:t>Week 2 </a:t>
            </a:r>
          </a:p>
          <a:p>
            <a:r>
              <a:rPr lang="en-US" sz="4400"/>
              <a:t>What happened</a:t>
            </a:r>
          </a:p>
        </p:txBody>
      </p:sp>
    </p:spTree>
    <p:extLst>
      <p:ext uri="{BB962C8B-B14F-4D97-AF65-F5344CB8AC3E}">
        <p14:creationId xmlns:p14="http://schemas.microsoft.com/office/powerpoint/2010/main" val="322658311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AD18EED-1772-AEC6-9186-91C869E58250}"/>
              </a:ext>
            </a:extLst>
          </p:cNvPr>
          <p:cNvSpPr txBox="1"/>
          <p:nvPr/>
        </p:nvSpPr>
        <p:spPr>
          <a:xfrm>
            <a:off x="130893" y="247714"/>
            <a:ext cx="2054941" cy="830997"/>
          </a:xfrm>
          <a:prstGeom prst="rect">
            <a:avLst/>
          </a:prstGeom>
          <a:noFill/>
        </p:spPr>
        <p:txBody>
          <a:bodyPr wrap="square">
            <a:spAutoFit/>
          </a:bodyPr>
          <a:lstStyle/>
          <a:p>
            <a:r>
              <a:rPr lang="en-US" sz="2400" dirty="0">
                <a:latin typeface="Ink Free" panose="020F0502020204030204" pitchFamily="34" charset="0"/>
                <a:ea typeface="Heiti TC Medium" pitchFamily="2" charset="-128"/>
              </a:rPr>
              <a:t>Complex </a:t>
            </a:r>
          </a:p>
          <a:p>
            <a:r>
              <a:rPr lang="en-US" sz="2400" dirty="0">
                <a:latin typeface="Ink Free" panose="020F0502020204030204" pitchFamily="34" charset="0"/>
                <a:ea typeface="Heiti TC Medium" pitchFamily="2" charset="-128"/>
              </a:rPr>
              <a:t>Tests</a:t>
            </a:r>
          </a:p>
        </p:txBody>
      </p:sp>
      <p:sp>
        <p:nvSpPr>
          <p:cNvPr id="7" name="TextBox 6">
            <a:extLst>
              <a:ext uri="{FF2B5EF4-FFF2-40B4-BE49-F238E27FC236}">
                <a16:creationId xmlns:a16="http://schemas.microsoft.com/office/drawing/2014/main" id="{395A8195-67E6-3920-424B-685B5F5DA752}"/>
              </a:ext>
            </a:extLst>
          </p:cNvPr>
          <p:cNvSpPr txBox="1"/>
          <p:nvPr/>
        </p:nvSpPr>
        <p:spPr>
          <a:xfrm>
            <a:off x="6110747" y="779596"/>
            <a:ext cx="178947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ApprovalTests</a:t>
            </a:r>
          </a:p>
        </p:txBody>
      </p:sp>
      <p:sp>
        <p:nvSpPr>
          <p:cNvPr id="8" name="TextBox 7">
            <a:extLst>
              <a:ext uri="{FF2B5EF4-FFF2-40B4-BE49-F238E27FC236}">
                <a16:creationId xmlns:a16="http://schemas.microsoft.com/office/drawing/2014/main" id="{E109BF4A-8D91-BEA5-C275-9942A8B6639B}"/>
              </a:ext>
            </a:extLst>
          </p:cNvPr>
          <p:cNvSpPr txBox="1"/>
          <p:nvPr/>
        </p:nvSpPr>
        <p:spPr>
          <a:xfrm>
            <a:off x="9871990" y="1483861"/>
            <a:ext cx="162302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 Storyboard</a:t>
            </a:r>
          </a:p>
        </p:txBody>
      </p:sp>
      <p:sp>
        <p:nvSpPr>
          <p:cNvPr id="9" name="TextBox 8">
            <a:extLst>
              <a:ext uri="{FF2B5EF4-FFF2-40B4-BE49-F238E27FC236}">
                <a16:creationId xmlns:a16="http://schemas.microsoft.com/office/drawing/2014/main" id="{BE0372A1-59B8-85DF-E48A-58B45E1D6D18}"/>
              </a:ext>
            </a:extLst>
          </p:cNvPr>
          <p:cNvSpPr txBox="1"/>
          <p:nvPr/>
        </p:nvSpPr>
        <p:spPr>
          <a:xfrm>
            <a:off x="8352502" y="3636748"/>
            <a:ext cx="1484671" cy="338554"/>
          </a:xfrm>
          <a:prstGeom prst="rect">
            <a:avLst/>
          </a:prstGeom>
          <a:noFill/>
        </p:spPr>
        <p:txBody>
          <a:bodyPr wrap="square">
            <a:spAutoFit/>
          </a:bodyPr>
          <a:lstStyle/>
          <a:p>
            <a:r>
              <a:rPr lang="en-US" sz="1600" dirty="0">
                <a:latin typeface="Ink Free" panose="020F0502020204030204" pitchFamily="34" charset="0"/>
                <a:ea typeface="Heiti TC Medium" pitchFamily="2" charset="-128"/>
              </a:rPr>
              <a:t>JSON</a:t>
            </a:r>
          </a:p>
        </p:txBody>
      </p:sp>
      <p:sp>
        <p:nvSpPr>
          <p:cNvPr id="19" name="Freeform 18">
            <a:extLst>
              <a:ext uri="{FF2B5EF4-FFF2-40B4-BE49-F238E27FC236}">
                <a16:creationId xmlns:a16="http://schemas.microsoft.com/office/drawing/2014/main" id="{049FC801-B78F-842F-9221-674D603FAE5D}"/>
              </a:ext>
            </a:extLst>
          </p:cNvPr>
          <p:cNvSpPr/>
          <p:nvPr/>
        </p:nvSpPr>
        <p:spPr>
          <a:xfrm>
            <a:off x="1449643" y="808367"/>
            <a:ext cx="1627238" cy="557840"/>
          </a:xfrm>
          <a:custGeom>
            <a:avLst/>
            <a:gdLst>
              <a:gd name="connsiteX0" fmla="*/ 0 w 1494503"/>
              <a:gd name="connsiteY0" fmla="*/ 0 h 838410"/>
              <a:gd name="connsiteX1" fmla="*/ 294968 w 1494503"/>
              <a:gd name="connsiteY1" fmla="*/ 835742 h 838410"/>
              <a:gd name="connsiteX2" fmla="*/ 884903 w 1494503"/>
              <a:gd name="connsiteY2" fmla="*/ 275303 h 838410"/>
              <a:gd name="connsiteX3" fmla="*/ 1494503 w 1494503"/>
              <a:gd name="connsiteY3" fmla="*/ 560438 h 838410"/>
            </a:gdLst>
            <a:ahLst/>
            <a:cxnLst>
              <a:cxn ang="0">
                <a:pos x="connsiteX0" y="connsiteY0"/>
              </a:cxn>
              <a:cxn ang="0">
                <a:pos x="connsiteX1" y="connsiteY1"/>
              </a:cxn>
              <a:cxn ang="0">
                <a:pos x="connsiteX2" y="connsiteY2"/>
              </a:cxn>
              <a:cxn ang="0">
                <a:pos x="connsiteX3" y="connsiteY3"/>
              </a:cxn>
            </a:cxnLst>
            <a:rect l="l" t="t" r="r" b="b"/>
            <a:pathLst>
              <a:path w="1494503" h="838410">
                <a:moveTo>
                  <a:pt x="0" y="0"/>
                </a:moveTo>
                <a:cubicBezTo>
                  <a:pt x="73742" y="394929"/>
                  <a:pt x="147484" y="789858"/>
                  <a:pt x="294968" y="835742"/>
                </a:cubicBezTo>
                <a:cubicBezTo>
                  <a:pt x="442452" y="881626"/>
                  <a:pt x="684981" y="321187"/>
                  <a:pt x="884903" y="275303"/>
                </a:cubicBezTo>
                <a:cubicBezTo>
                  <a:pt x="1084825" y="229419"/>
                  <a:pt x="1424039" y="493251"/>
                  <a:pt x="1494503" y="560438"/>
                </a:cubicBezTo>
              </a:path>
            </a:pathLst>
          </a:custGeom>
          <a:noFill/>
          <a:ln w="28575">
            <a:prstDash val="dash"/>
            <a:headEnd type="none" w="med" len="med"/>
            <a:tailEnd type="triangle" w="med" len="med"/>
            <a:extLst>
              <a:ext uri="{C807C97D-BFC1-408E-A445-0C87EB9F89A2}">
                <ask:lineSketchStyleProps xmlns:ask="http://schemas.microsoft.com/office/drawing/2018/sketchyshapes" sd="657918408">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22">
            <a:extLst>
              <a:ext uri="{FF2B5EF4-FFF2-40B4-BE49-F238E27FC236}">
                <a16:creationId xmlns:a16="http://schemas.microsoft.com/office/drawing/2014/main" id="{9F8F4576-9695-0DCD-7DEB-0ECCB64D947E}"/>
              </a:ext>
            </a:extLst>
          </p:cNvPr>
          <p:cNvSpPr/>
          <p:nvPr/>
        </p:nvSpPr>
        <p:spPr>
          <a:xfrm>
            <a:off x="8630924" y="2221595"/>
            <a:ext cx="2487561" cy="1383409"/>
          </a:xfrm>
          <a:custGeom>
            <a:avLst/>
            <a:gdLst>
              <a:gd name="connsiteX0" fmla="*/ 2153264 w 2951027"/>
              <a:gd name="connsiteY0" fmla="*/ 0 h 1455174"/>
              <a:gd name="connsiteX1" fmla="*/ 2949677 w 2951027"/>
              <a:gd name="connsiteY1" fmla="*/ 403122 h 1455174"/>
              <a:gd name="connsiteX2" fmla="*/ 2310580 w 2951027"/>
              <a:gd name="connsiteY2" fmla="*/ 983226 h 1455174"/>
              <a:gd name="connsiteX3" fmla="*/ 1120877 w 2951027"/>
              <a:gd name="connsiteY3" fmla="*/ 1042219 h 1455174"/>
              <a:gd name="connsiteX4" fmla="*/ 285135 w 2951027"/>
              <a:gd name="connsiteY4" fmla="*/ 1130710 h 1455174"/>
              <a:gd name="connsiteX5" fmla="*/ 0 w 2951027"/>
              <a:gd name="connsiteY5" fmla="*/ 1455174 h 1455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51027" h="1455174">
                <a:moveTo>
                  <a:pt x="2153264" y="0"/>
                </a:moveTo>
                <a:cubicBezTo>
                  <a:pt x="2538361" y="119625"/>
                  <a:pt x="2923458" y="239251"/>
                  <a:pt x="2949677" y="403122"/>
                </a:cubicBezTo>
                <a:cubicBezTo>
                  <a:pt x="2975896" y="566993"/>
                  <a:pt x="2615380" y="876710"/>
                  <a:pt x="2310580" y="983226"/>
                </a:cubicBezTo>
                <a:cubicBezTo>
                  <a:pt x="2005780" y="1089742"/>
                  <a:pt x="1458451" y="1017638"/>
                  <a:pt x="1120877" y="1042219"/>
                </a:cubicBezTo>
                <a:cubicBezTo>
                  <a:pt x="783303" y="1066800"/>
                  <a:pt x="471948" y="1061884"/>
                  <a:pt x="285135" y="1130710"/>
                </a:cubicBezTo>
                <a:cubicBezTo>
                  <a:pt x="98322" y="1199536"/>
                  <a:pt x="32774" y="1406013"/>
                  <a:pt x="0" y="1455174"/>
                </a:cubicBezTo>
              </a:path>
            </a:pathLst>
          </a:custGeom>
          <a:noFill/>
          <a:ln w="28575">
            <a:prstDash val="dash"/>
            <a:headEnd type="none" w="med" len="med"/>
            <a:tailEnd type="triangle" w="med" len="med"/>
            <a:extLst>
              <a:ext uri="{C807C97D-BFC1-408E-A445-0C87EB9F89A2}">
                <ask:lineSketchStyleProps xmlns:ask="http://schemas.microsoft.com/office/drawing/2018/sketchyshapes" sd="811672026">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C15786BB-487A-3B98-882E-DC07D1AAFEB2}"/>
              </a:ext>
            </a:extLst>
          </p:cNvPr>
          <p:cNvPicPr>
            <a:picLocks noChangeAspect="1"/>
          </p:cNvPicPr>
          <p:nvPr/>
        </p:nvPicPr>
        <p:blipFill>
          <a:blip r:embed="rId2"/>
          <a:stretch>
            <a:fillRect/>
          </a:stretch>
        </p:blipFill>
        <p:spPr>
          <a:xfrm>
            <a:off x="6417847" y="1094964"/>
            <a:ext cx="2213077" cy="601908"/>
          </a:xfrm>
          <a:prstGeom prst="rect">
            <a:avLst/>
          </a:prstGeom>
        </p:spPr>
      </p:pic>
      <p:sp>
        <p:nvSpPr>
          <p:cNvPr id="18" name="Freeform 17">
            <a:extLst>
              <a:ext uri="{FF2B5EF4-FFF2-40B4-BE49-F238E27FC236}">
                <a16:creationId xmlns:a16="http://schemas.microsoft.com/office/drawing/2014/main" id="{FC71CD6E-5C6A-E173-EF36-BE6678D83BB1}"/>
              </a:ext>
            </a:extLst>
          </p:cNvPr>
          <p:cNvSpPr/>
          <p:nvPr/>
        </p:nvSpPr>
        <p:spPr>
          <a:xfrm flipV="1">
            <a:off x="4791103" y="1300690"/>
            <a:ext cx="1505485" cy="518899"/>
          </a:xfrm>
          <a:custGeom>
            <a:avLst/>
            <a:gdLst>
              <a:gd name="connsiteX0" fmla="*/ 0 w 1505485"/>
              <a:gd name="connsiteY0" fmla="*/ 0 h 518899"/>
              <a:gd name="connsiteX1" fmla="*/ 434269 w 1505485"/>
              <a:gd name="connsiteY1" fmla="*/ 493167 h 518899"/>
              <a:gd name="connsiteX2" fmla="*/ 1106162 w 1505485"/>
              <a:gd name="connsiteY2" fmla="*/ 103114 h 518899"/>
              <a:gd name="connsiteX3" fmla="*/ 1505485 w 1505485"/>
              <a:gd name="connsiteY3" fmla="*/ 262231 h 518899"/>
            </a:gdLst>
            <a:ahLst/>
            <a:cxnLst>
              <a:cxn ang="0">
                <a:pos x="connsiteX0" y="connsiteY0"/>
              </a:cxn>
              <a:cxn ang="0">
                <a:pos x="connsiteX1" y="connsiteY1"/>
              </a:cxn>
              <a:cxn ang="0">
                <a:pos x="connsiteX2" y="connsiteY2"/>
              </a:cxn>
              <a:cxn ang="0">
                <a:pos x="connsiteX3" y="connsiteY3"/>
              </a:cxn>
            </a:cxnLst>
            <a:rect l="l" t="t" r="r" b="b"/>
            <a:pathLst>
              <a:path w="1505485" h="518899" extrusionOk="0">
                <a:moveTo>
                  <a:pt x="0" y="0"/>
                </a:moveTo>
                <a:cubicBezTo>
                  <a:pt x="254300" y="167501"/>
                  <a:pt x="351579" y="463577"/>
                  <a:pt x="434269" y="493167"/>
                </a:cubicBezTo>
                <a:cubicBezTo>
                  <a:pt x="696008" y="670089"/>
                  <a:pt x="966931" y="134699"/>
                  <a:pt x="1106162" y="103114"/>
                </a:cubicBezTo>
                <a:cubicBezTo>
                  <a:pt x="1336335" y="11679"/>
                  <a:pt x="1440323" y="280063"/>
                  <a:pt x="1505485" y="262231"/>
                </a:cubicBezTo>
              </a:path>
            </a:pathLst>
          </a:custGeom>
          <a:noFill/>
          <a:ln w="28575">
            <a:prstDash val="dash"/>
            <a:headEnd type="none" w="med" len="med"/>
            <a:tailEnd type="triangle" w="med" len="med"/>
            <a:extLst>
              <a:ext uri="{C807C97D-BFC1-408E-A445-0C87EB9F89A2}">
                <ask:lineSketchStyleProps xmlns:ask="http://schemas.microsoft.com/office/drawing/2018/sketchyshapes" sd="762028284">
                  <a:custGeom>
                    <a:avLst/>
                    <a:gdLst>
                      <a:gd name="connsiteX0" fmla="*/ 0 w 1505485"/>
                      <a:gd name="connsiteY0" fmla="*/ 0 h 508631"/>
                      <a:gd name="connsiteX1" fmla="*/ 434269 w 1505485"/>
                      <a:gd name="connsiteY1" fmla="*/ 493167 h 508631"/>
                      <a:gd name="connsiteX2" fmla="*/ 1106162 w 1505485"/>
                      <a:gd name="connsiteY2" fmla="*/ 103114 h 508631"/>
                      <a:gd name="connsiteX3" fmla="*/ 1505485 w 1505485"/>
                      <a:gd name="connsiteY3" fmla="*/ 262231 h 508631"/>
                      <a:gd name="connsiteX0" fmla="*/ 0 w 1505485"/>
                      <a:gd name="connsiteY0" fmla="*/ 0 h 518899"/>
                      <a:gd name="connsiteX1" fmla="*/ 434269 w 1505485"/>
                      <a:gd name="connsiteY1" fmla="*/ 493167 h 518899"/>
                      <a:gd name="connsiteX2" fmla="*/ 1106162 w 1505485"/>
                      <a:gd name="connsiteY2" fmla="*/ 103114 h 518899"/>
                      <a:gd name="connsiteX3" fmla="*/ 1505485 w 1505485"/>
                      <a:gd name="connsiteY3" fmla="*/ 262231 h 518899"/>
                    </a:gdLst>
                    <a:ahLst/>
                    <a:cxnLst>
                      <a:cxn ang="0">
                        <a:pos x="connsiteX0" y="connsiteY0"/>
                      </a:cxn>
                      <a:cxn ang="0">
                        <a:pos x="connsiteX1" y="connsiteY1"/>
                      </a:cxn>
                      <a:cxn ang="0">
                        <a:pos x="connsiteX2" y="connsiteY2"/>
                      </a:cxn>
                      <a:cxn ang="0">
                        <a:pos x="connsiteX3" y="connsiteY3"/>
                      </a:cxn>
                    </a:cxnLst>
                    <a:rect l="l" t="t" r="r" b="b"/>
                    <a:pathLst>
                      <a:path w="1505485" h="518899" extrusionOk="0">
                        <a:moveTo>
                          <a:pt x="0" y="0"/>
                        </a:moveTo>
                        <a:cubicBezTo>
                          <a:pt x="250960" y="168271"/>
                          <a:pt x="348464" y="463491"/>
                          <a:pt x="434269" y="493167"/>
                        </a:cubicBezTo>
                        <a:cubicBezTo>
                          <a:pt x="674380" y="636647"/>
                          <a:pt x="951270" y="134761"/>
                          <a:pt x="1106162" y="103114"/>
                        </a:cubicBezTo>
                        <a:cubicBezTo>
                          <a:pt x="1335661" y="27865"/>
                          <a:pt x="1435958" y="261381"/>
                          <a:pt x="1505485" y="262231"/>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descr="A sketch of a printer&#10;&#10;Description automatically generated">
            <a:extLst>
              <a:ext uri="{FF2B5EF4-FFF2-40B4-BE49-F238E27FC236}">
                <a16:creationId xmlns:a16="http://schemas.microsoft.com/office/drawing/2014/main" id="{12107FDE-6324-F161-6BC8-85F17F77A9B6}"/>
              </a:ext>
            </a:extLst>
          </p:cNvPr>
          <p:cNvPicPr>
            <a:picLocks noChangeAspect="1"/>
          </p:cNvPicPr>
          <p:nvPr/>
        </p:nvPicPr>
        <p:blipFill>
          <a:blip r:embed="rId3"/>
          <a:stretch>
            <a:fillRect/>
          </a:stretch>
        </p:blipFill>
        <p:spPr>
          <a:xfrm>
            <a:off x="8800484" y="1605934"/>
            <a:ext cx="1253613" cy="1253613"/>
          </a:xfrm>
          <a:prstGeom prst="rect">
            <a:avLst/>
          </a:prstGeom>
        </p:spPr>
      </p:pic>
      <p:pic>
        <p:nvPicPr>
          <p:cNvPr id="37" name="Picture 36" descr="A sketch of a white square object&#10;&#10;Description automatically generated">
            <a:extLst>
              <a:ext uri="{FF2B5EF4-FFF2-40B4-BE49-F238E27FC236}">
                <a16:creationId xmlns:a16="http://schemas.microsoft.com/office/drawing/2014/main" id="{666F8D0F-CBE7-C187-D229-0697F55047BF}"/>
              </a:ext>
            </a:extLst>
          </p:cNvPr>
          <p:cNvPicPr>
            <a:picLocks noChangeAspect="1"/>
          </p:cNvPicPr>
          <p:nvPr/>
        </p:nvPicPr>
        <p:blipFill>
          <a:blip r:embed="rId4"/>
          <a:stretch>
            <a:fillRect/>
          </a:stretch>
        </p:blipFill>
        <p:spPr>
          <a:xfrm>
            <a:off x="9693905" y="1657384"/>
            <a:ext cx="1963343" cy="1121910"/>
          </a:xfrm>
          <a:prstGeom prst="rect">
            <a:avLst/>
          </a:prstGeom>
        </p:spPr>
      </p:pic>
      <p:sp>
        <p:nvSpPr>
          <p:cNvPr id="38" name="TextBox 37">
            <a:extLst>
              <a:ext uri="{FF2B5EF4-FFF2-40B4-BE49-F238E27FC236}">
                <a16:creationId xmlns:a16="http://schemas.microsoft.com/office/drawing/2014/main" id="{9AA50D56-E66A-7F5F-6054-5F6B36599F27}"/>
              </a:ext>
            </a:extLst>
          </p:cNvPr>
          <p:cNvSpPr txBox="1"/>
          <p:nvPr/>
        </p:nvSpPr>
        <p:spPr>
          <a:xfrm>
            <a:off x="9015895" y="1483861"/>
            <a:ext cx="976420"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Printers</a:t>
            </a:r>
          </a:p>
        </p:txBody>
      </p:sp>
      <p:pic>
        <p:nvPicPr>
          <p:cNvPr id="47" name="Picture 46">
            <a:extLst>
              <a:ext uri="{FF2B5EF4-FFF2-40B4-BE49-F238E27FC236}">
                <a16:creationId xmlns:a16="http://schemas.microsoft.com/office/drawing/2014/main" id="{E4BAC7E1-F108-5E76-E881-E3B23A988832}"/>
              </a:ext>
            </a:extLst>
          </p:cNvPr>
          <p:cNvPicPr>
            <a:picLocks noChangeAspect="1"/>
          </p:cNvPicPr>
          <p:nvPr/>
        </p:nvPicPr>
        <p:blipFill>
          <a:blip r:embed="rId5"/>
          <a:stretch>
            <a:fillRect/>
          </a:stretch>
        </p:blipFill>
        <p:spPr>
          <a:xfrm>
            <a:off x="2907720" y="684128"/>
            <a:ext cx="2165923" cy="1391385"/>
          </a:xfrm>
          <a:prstGeom prst="rect">
            <a:avLst/>
          </a:prstGeom>
        </p:spPr>
      </p:pic>
      <p:sp>
        <p:nvSpPr>
          <p:cNvPr id="4" name="TextBox 3">
            <a:extLst>
              <a:ext uri="{FF2B5EF4-FFF2-40B4-BE49-F238E27FC236}">
                <a16:creationId xmlns:a16="http://schemas.microsoft.com/office/drawing/2014/main" id="{E9A39AC4-27DA-2E7C-F32A-97E5F3F54D05}"/>
              </a:ext>
            </a:extLst>
          </p:cNvPr>
          <p:cNvSpPr txBox="1"/>
          <p:nvPr/>
        </p:nvSpPr>
        <p:spPr>
          <a:xfrm>
            <a:off x="3635795" y="1079604"/>
            <a:ext cx="899163" cy="584775"/>
          </a:xfrm>
          <a:prstGeom prst="rect">
            <a:avLst/>
          </a:prstGeom>
          <a:solidFill>
            <a:schemeClr val="bg1"/>
          </a:solidFill>
        </p:spPr>
        <p:txBody>
          <a:bodyPr wrap="square">
            <a:spAutoFit/>
          </a:bodyPr>
          <a:lstStyle/>
          <a:p>
            <a:pPr algn="ctr"/>
            <a:r>
              <a:rPr lang="en-US" sz="1600" b="1" dirty="0">
                <a:latin typeface="Ink Free" panose="020F0502020204030204" pitchFamily="34" charset="0"/>
                <a:ea typeface="Heiti TC Medium" pitchFamily="2" charset="-128"/>
              </a:rPr>
              <a:t>Testing Circle</a:t>
            </a:r>
          </a:p>
        </p:txBody>
      </p:sp>
      <p:sp>
        <p:nvSpPr>
          <p:cNvPr id="5" name="Rectangle 4">
            <a:extLst>
              <a:ext uri="{FF2B5EF4-FFF2-40B4-BE49-F238E27FC236}">
                <a16:creationId xmlns:a16="http://schemas.microsoft.com/office/drawing/2014/main" id="{EC6890BC-1642-BEF5-3275-C31D66DF3EFF}"/>
              </a:ext>
            </a:extLst>
          </p:cNvPr>
          <p:cNvSpPr/>
          <p:nvPr/>
        </p:nvSpPr>
        <p:spPr>
          <a:xfrm>
            <a:off x="129212" y="247714"/>
            <a:ext cx="8500031" cy="2477729"/>
          </a:xfrm>
          <a:prstGeom prst="rect">
            <a:avLst/>
          </a:prstGeom>
          <a:solidFill>
            <a:srgbClr val="FFFFFF">
              <a:alpha val="55000"/>
            </a:srgb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1" name="Freeform 20">
            <a:extLst>
              <a:ext uri="{FF2B5EF4-FFF2-40B4-BE49-F238E27FC236}">
                <a16:creationId xmlns:a16="http://schemas.microsoft.com/office/drawing/2014/main" id="{247C16CE-C11B-5B47-D07A-69BADEE90455}"/>
              </a:ext>
            </a:extLst>
          </p:cNvPr>
          <p:cNvSpPr/>
          <p:nvPr/>
        </p:nvSpPr>
        <p:spPr>
          <a:xfrm flipV="1">
            <a:off x="7900220" y="1087287"/>
            <a:ext cx="1800529" cy="461665"/>
          </a:xfrm>
          <a:custGeom>
            <a:avLst/>
            <a:gdLst>
              <a:gd name="connsiteX0" fmla="*/ 0 w 1293471"/>
              <a:gd name="connsiteY0" fmla="*/ 796413 h 796413"/>
              <a:gd name="connsiteX1" fmla="*/ 1012722 w 1293471"/>
              <a:gd name="connsiteY1" fmla="*/ 462116 h 796413"/>
              <a:gd name="connsiteX2" fmla="*/ 1288026 w 1293471"/>
              <a:gd name="connsiteY2" fmla="*/ 0 h 796413"/>
            </a:gdLst>
            <a:ahLst/>
            <a:cxnLst>
              <a:cxn ang="0">
                <a:pos x="connsiteX0" y="connsiteY0"/>
              </a:cxn>
              <a:cxn ang="0">
                <a:pos x="connsiteX1" y="connsiteY1"/>
              </a:cxn>
              <a:cxn ang="0">
                <a:pos x="connsiteX2" y="connsiteY2"/>
              </a:cxn>
            </a:cxnLst>
            <a:rect l="l" t="t" r="r" b="b"/>
            <a:pathLst>
              <a:path w="1293471" h="796413">
                <a:moveTo>
                  <a:pt x="0" y="796413"/>
                </a:moveTo>
                <a:cubicBezTo>
                  <a:pt x="399025" y="695632"/>
                  <a:pt x="798051" y="594851"/>
                  <a:pt x="1012722" y="462116"/>
                </a:cubicBezTo>
                <a:cubicBezTo>
                  <a:pt x="1227393" y="329381"/>
                  <a:pt x="1317523" y="11471"/>
                  <a:pt x="1288026" y="0"/>
                </a:cubicBezTo>
              </a:path>
            </a:pathLst>
          </a:custGeom>
          <a:noFill/>
          <a:ln w="28575">
            <a:prstDash val="dash"/>
            <a:headEnd type="none" w="med" len="med"/>
            <a:tailEnd type="triangle" w="med" len="med"/>
            <a:extLst>
              <a:ext uri="{C807C97D-BFC1-408E-A445-0C87EB9F89A2}">
                <ask:lineSketchStyleProps xmlns:ask="http://schemas.microsoft.com/office/drawing/2018/sketchyshapes" sd="1390129798">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30405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9573BF9-B17C-55AD-7566-D992D6FB4781}"/>
              </a:ext>
            </a:extLst>
          </p:cNvPr>
          <p:cNvSpPr txBox="1"/>
          <p:nvPr/>
        </p:nvSpPr>
        <p:spPr>
          <a:xfrm>
            <a:off x="1563624" y="594360"/>
            <a:ext cx="1216487" cy="369332"/>
          </a:xfrm>
          <a:prstGeom prst="rect">
            <a:avLst/>
          </a:prstGeom>
          <a:noFill/>
        </p:spPr>
        <p:txBody>
          <a:bodyPr wrap="none" rtlCol="0">
            <a:spAutoFit/>
          </a:bodyPr>
          <a:lstStyle/>
          <a:p>
            <a:r>
              <a:rPr lang="en-US"/>
              <a:t>Formatting</a:t>
            </a:r>
          </a:p>
        </p:txBody>
      </p:sp>
      <p:sp>
        <p:nvSpPr>
          <p:cNvPr id="3" name="TextBox 2">
            <a:extLst>
              <a:ext uri="{FF2B5EF4-FFF2-40B4-BE49-F238E27FC236}">
                <a16:creationId xmlns:a16="http://schemas.microsoft.com/office/drawing/2014/main" id="{535F6C7D-F54C-615D-7273-8A50FB11BBEA}"/>
              </a:ext>
            </a:extLst>
          </p:cNvPr>
          <p:cNvSpPr txBox="1"/>
          <p:nvPr/>
        </p:nvSpPr>
        <p:spPr>
          <a:xfrm>
            <a:off x="418614" y="2907792"/>
            <a:ext cx="5051383" cy="738664"/>
          </a:xfrm>
          <a:prstGeom prst="rect">
            <a:avLst/>
          </a:prstGeom>
          <a:noFill/>
        </p:spPr>
        <p:txBody>
          <a:bodyPr wrap="none" rtlCol="0">
            <a:spAutoFit/>
          </a:bodyPr>
          <a:lstStyle/>
          <a:p>
            <a:r>
              <a:rPr lang="en-US" sz="1400">
                <a:solidFill>
                  <a:srgbClr val="080808"/>
                </a:solidFill>
                <a:effectLst/>
                <a:latin typeface="Fira Code" pitchFamily="49" charset="0"/>
                <a:ea typeface="Fira Code" pitchFamily="49" charset="0"/>
                <a:cs typeface="Fira Code" pitchFamily="49" charset="0"/>
              </a:rPr>
              <a:t>[Customer]: hi</a:t>
            </a:r>
            <a:br>
              <a:rPr lang="en-US" sz="1400">
                <a:solidFill>
                  <a:srgbClr val="080808"/>
                </a:solidFill>
                <a:effectLst/>
                <a:latin typeface="Fira Code" pitchFamily="49" charset="0"/>
                <a:ea typeface="Fira Code" pitchFamily="49" charset="0"/>
                <a:cs typeface="Fira Code" pitchFamily="49" charset="0"/>
              </a:rPr>
            </a:br>
            <a:r>
              <a:rPr lang="en-US" sz="1400">
                <a:solidFill>
                  <a:srgbClr val="080808"/>
                </a:solidFill>
                <a:effectLst/>
                <a:latin typeface="Fira Code" pitchFamily="49" charset="0"/>
                <a:ea typeface="Fira Code" pitchFamily="49" charset="0"/>
                <a:cs typeface="Fira Code" pitchFamily="49" charset="0"/>
              </a:rPr>
              <a:t>[Bot]: Hi </a:t>
            </a:r>
            <a:r>
              <a:rPr lang="en-US" sz="1400">
                <a:solidFill>
                  <a:srgbClr val="080808"/>
                </a:solidFill>
                <a:latin typeface="Fira Code" pitchFamily="49" charset="0"/>
                <a:ea typeface="Fira Code" pitchFamily="49" charset="0"/>
                <a:cs typeface="Fira Code" pitchFamily="49" charset="0"/>
              </a:rPr>
              <a:t>there</a:t>
            </a:r>
            <a:r>
              <a:rPr lang="en-US" sz="1400">
                <a:solidFill>
                  <a:srgbClr val="080808"/>
                </a:solidFill>
                <a:effectLst/>
                <a:latin typeface="Fira Code" pitchFamily="49" charset="0"/>
                <a:ea typeface="Fira Code" pitchFamily="49" charset="0"/>
                <a:cs typeface="Fira Code" pitchFamily="49" charset="0"/>
              </a:rPr>
              <a:t>! I'm your virtual assistant.</a:t>
            </a:r>
            <a:br>
              <a:rPr lang="en-US" sz="1400">
                <a:solidFill>
                  <a:srgbClr val="080808"/>
                </a:solidFill>
                <a:effectLst/>
                <a:latin typeface="Fira Code" pitchFamily="49" charset="0"/>
                <a:ea typeface="Fira Code" pitchFamily="49" charset="0"/>
                <a:cs typeface="Fira Code" pitchFamily="49" charset="0"/>
              </a:rPr>
            </a:br>
            <a:r>
              <a:rPr lang="en-US" sz="1400">
                <a:solidFill>
                  <a:srgbClr val="080808"/>
                </a:solidFill>
                <a:effectLst/>
                <a:latin typeface="Fira Code" pitchFamily="49" charset="0"/>
                <a:ea typeface="Fira Code" pitchFamily="49" charset="0"/>
                <a:cs typeface="Fira Code" pitchFamily="49" charset="0"/>
              </a:rPr>
              <a:t>[Bot]: What would you like to do today?</a:t>
            </a:r>
            <a:endParaRPr lang="en-US" sz="1400">
              <a:latin typeface="Fira Code" pitchFamily="49" charset="0"/>
              <a:ea typeface="Fira Code" pitchFamily="49" charset="0"/>
              <a:cs typeface="Fira Code" pitchFamily="49" charset="0"/>
            </a:endParaRPr>
          </a:p>
        </p:txBody>
      </p:sp>
      <p:sp>
        <p:nvSpPr>
          <p:cNvPr id="4" name="TextBox 3">
            <a:extLst>
              <a:ext uri="{FF2B5EF4-FFF2-40B4-BE49-F238E27FC236}">
                <a16:creationId xmlns:a16="http://schemas.microsoft.com/office/drawing/2014/main" id="{5DEF780E-380C-E94D-9D2B-D3578F58398C}"/>
              </a:ext>
            </a:extLst>
          </p:cNvPr>
          <p:cNvSpPr txBox="1"/>
          <p:nvPr/>
        </p:nvSpPr>
        <p:spPr>
          <a:xfrm>
            <a:off x="6239257" y="2907792"/>
            <a:ext cx="5604419" cy="738664"/>
          </a:xfrm>
          <a:prstGeom prst="rect">
            <a:avLst/>
          </a:prstGeom>
          <a:noFill/>
        </p:spPr>
        <p:txBody>
          <a:bodyPr wrap="none" rtlCol="0">
            <a:spAutoFit/>
          </a:bodyPr>
          <a:lstStyle/>
          <a:p>
            <a:r>
              <a:rPr lang="en-US" sz="1400">
                <a:solidFill>
                  <a:srgbClr val="080808"/>
                </a:solidFill>
                <a:latin typeface="Fira Code" pitchFamily="49" charset="0"/>
                <a:ea typeface="Fira Code" pitchFamily="49" charset="0"/>
                <a:cs typeface="Fira Code" pitchFamily="49" charset="0"/>
              </a:rPr>
              <a:t>[Customer]: hi</a:t>
            </a:r>
            <a:br>
              <a:rPr lang="en-US" sz="1400">
                <a:solidFill>
                  <a:srgbClr val="080808"/>
                </a:solidFill>
                <a:latin typeface="Fira Code" pitchFamily="49" charset="0"/>
                <a:ea typeface="Fira Code" pitchFamily="49" charset="0"/>
                <a:cs typeface="Fira Code" pitchFamily="49" charset="0"/>
              </a:rPr>
            </a:br>
            <a:r>
              <a:rPr lang="en-US" sz="1400">
                <a:solidFill>
                  <a:srgbClr val="080808"/>
                </a:solidFill>
                <a:latin typeface="Fira Code" pitchFamily="49" charset="0"/>
                <a:ea typeface="Fira Code" pitchFamily="49" charset="0"/>
                <a:cs typeface="Fira Code" pitchFamily="49" charset="0"/>
              </a:rPr>
              <a:t>[     Bot]: Hi there! I'm your virtual assistant.</a:t>
            </a:r>
            <a:br>
              <a:rPr lang="en-US" sz="1400">
                <a:solidFill>
                  <a:srgbClr val="080808"/>
                </a:solidFill>
                <a:latin typeface="Fira Code" pitchFamily="49" charset="0"/>
                <a:ea typeface="Fira Code" pitchFamily="49" charset="0"/>
                <a:cs typeface="Fira Code" pitchFamily="49" charset="0"/>
              </a:rPr>
            </a:br>
            <a:r>
              <a:rPr lang="en-US" sz="1400">
                <a:solidFill>
                  <a:srgbClr val="080808"/>
                </a:solidFill>
                <a:latin typeface="Fira Code" pitchFamily="49" charset="0"/>
                <a:ea typeface="Fira Code" pitchFamily="49" charset="0"/>
                <a:cs typeface="Fira Code" pitchFamily="49" charset="0"/>
              </a:rPr>
              <a:t>[     Bot]: What would you like to do today?</a:t>
            </a:r>
            <a:endParaRPr lang="en-US" sz="1400">
              <a:latin typeface="Fira Code" pitchFamily="49" charset="0"/>
              <a:ea typeface="Fira Code" pitchFamily="49" charset="0"/>
              <a:cs typeface="Fira Code" pitchFamily="49" charset="0"/>
            </a:endParaRPr>
          </a:p>
        </p:txBody>
      </p:sp>
      <p:cxnSp>
        <p:nvCxnSpPr>
          <p:cNvPr id="6" name="Straight Connector 5">
            <a:extLst>
              <a:ext uri="{FF2B5EF4-FFF2-40B4-BE49-F238E27FC236}">
                <a16:creationId xmlns:a16="http://schemas.microsoft.com/office/drawing/2014/main" id="{EA340D34-665B-A772-6EA9-802ABBE5343C}"/>
              </a:ext>
            </a:extLst>
          </p:cNvPr>
          <p:cNvCxnSpPr>
            <a:cxnSpLocks/>
          </p:cNvCxnSpPr>
          <p:nvPr/>
        </p:nvCxnSpPr>
        <p:spPr>
          <a:xfrm>
            <a:off x="5952744" y="594360"/>
            <a:ext cx="0" cy="6025896"/>
          </a:xfrm>
          <a:prstGeom prst="line">
            <a:avLst/>
          </a:prstGeom>
          <a:ln w="381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2580153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FF8825-EC20-0C35-C355-C893B2530AF9}"/>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DD0DBFF4-1D30-30B7-F91A-6D482B1D8AE7}"/>
              </a:ext>
            </a:extLst>
          </p:cNvPr>
          <p:cNvSpPr txBox="1"/>
          <p:nvPr/>
        </p:nvSpPr>
        <p:spPr>
          <a:xfrm>
            <a:off x="1563624" y="594360"/>
            <a:ext cx="1216487" cy="369332"/>
          </a:xfrm>
          <a:prstGeom prst="rect">
            <a:avLst/>
          </a:prstGeom>
          <a:noFill/>
        </p:spPr>
        <p:txBody>
          <a:bodyPr wrap="none" rtlCol="0">
            <a:spAutoFit/>
          </a:bodyPr>
          <a:lstStyle/>
          <a:p>
            <a:r>
              <a:rPr lang="en-US"/>
              <a:t>Formatting</a:t>
            </a:r>
          </a:p>
        </p:txBody>
      </p:sp>
      <p:sp>
        <p:nvSpPr>
          <p:cNvPr id="3" name="TextBox 2">
            <a:extLst>
              <a:ext uri="{FF2B5EF4-FFF2-40B4-BE49-F238E27FC236}">
                <a16:creationId xmlns:a16="http://schemas.microsoft.com/office/drawing/2014/main" id="{F8DFB75D-8685-2FB1-0B13-1BE2BF460D6A}"/>
              </a:ext>
            </a:extLst>
          </p:cNvPr>
          <p:cNvSpPr txBox="1"/>
          <p:nvPr/>
        </p:nvSpPr>
        <p:spPr>
          <a:xfrm>
            <a:off x="379264" y="2367171"/>
            <a:ext cx="5386411" cy="2123658"/>
          </a:xfrm>
          <a:prstGeom prst="rect">
            <a:avLst/>
          </a:prstGeom>
          <a:noFill/>
        </p:spPr>
        <p:txBody>
          <a:bodyPr wrap="none" rtlCol="0">
            <a:spAutoFit/>
          </a:bodyPr>
          <a:lstStyle/>
          <a:p>
            <a:r>
              <a:rPr lang="en-US" sz="1200">
                <a:solidFill>
                  <a:srgbClr val="080808"/>
                </a:solidFill>
                <a:effectLst/>
                <a:latin typeface="Fira Code" pitchFamily="49" charset="0"/>
                <a:ea typeface="Fira Code" pitchFamily="49" charset="0"/>
                <a:cs typeface="Fira Code" pitchFamily="49" charset="0"/>
              </a:rPr>
              <a:t>[Customer]: hi</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[Bot]: Hi there! I'm your virtual assistant.</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[Bot]: What would you like to do today?</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[Customer]: hi</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[Bot]: Hmmm, tell me a little more so I can help you.</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What would you like to do today?</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[Customer]: hi</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[Bot]: Let me try to help you.</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[Bot]: Are you a customer?</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1) Yes, I'm a customer</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2) No, I'm not</a:t>
            </a:r>
          </a:p>
        </p:txBody>
      </p:sp>
      <p:cxnSp>
        <p:nvCxnSpPr>
          <p:cNvPr id="6" name="Straight Connector 5">
            <a:extLst>
              <a:ext uri="{FF2B5EF4-FFF2-40B4-BE49-F238E27FC236}">
                <a16:creationId xmlns:a16="http://schemas.microsoft.com/office/drawing/2014/main" id="{1EF7316D-A936-D55A-75F6-942D10EC9F6C}"/>
              </a:ext>
            </a:extLst>
          </p:cNvPr>
          <p:cNvCxnSpPr>
            <a:cxnSpLocks/>
          </p:cNvCxnSpPr>
          <p:nvPr/>
        </p:nvCxnSpPr>
        <p:spPr>
          <a:xfrm>
            <a:off x="5952744" y="594360"/>
            <a:ext cx="0" cy="6025896"/>
          </a:xfrm>
          <a:prstGeom prst="line">
            <a:avLst/>
          </a:prstGeom>
          <a:ln w="38100"/>
        </p:spPr>
        <p:style>
          <a:lnRef idx="1">
            <a:schemeClr val="dk1"/>
          </a:lnRef>
          <a:fillRef idx="0">
            <a:schemeClr val="dk1"/>
          </a:fillRef>
          <a:effectRef idx="0">
            <a:schemeClr val="dk1"/>
          </a:effectRef>
          <a:fontRef idx="minor">
            <a:schemeClr val="tx1"/>
          </a:fontRef>
        </p:style>
      </p:cxnSp>
      <p:sp>
        <p:nvSpPr>
          <p:cNvPr id="5" name="TextBox 4">
            <a:extLst>
              <a:ext uri="{FF2B5EF4-FFF2-40B4-BE49-F238E27FC236}">
                <a16:creationId xmlns:a16="http://schemas.microsoft.com/office/drawing/2014/main" id="{769ACB87-D96D-6FA4-E662-D393BB1FEE39}"/>
              </a:ext>
            </a:extLst>
          </p:cNvPr>
          <p:cNvSpPr txBox="1"/>
          <p:nvPr/>
        </p:nvSpPr>
        <p:spPr>
          <a:xfrm>
            <a:off x="6290307" y="2367171"/>
            <a:ext cx="5670142" cy="2123658"/>
          </a:xfrm>
          <a:prstGeom prst="rect">
            <a:avLst/>
          </a:prstGeom>
          <a:noFill/>
        </p:spPr>
        <p:txBody>
          <a:bodyPr wrap="none" rtlCol="0">
            <a:spAutoFit/>
          </a:bodyPr>
          <a:lstStyle/>
          <a:p>
            <a:r>
              <a:rPr lang="en-US" sz="1200">
                <a:solidFill>
                  <a:srgbClr val="080808"/>
                </a:solidFill>
                <a:effectLst/>
                <a:latin typeface="Fira Code" pitchFamily="49" charset="0"/>
                <a:ea typeface="Fira Code" pitchFamily="49" charset="0"/>
                <a:cs typeface="Fira Code" pitchFamily="49" charset="0"/>
              </a:rPr>
              <a:t>[Customer]: hi</a:t>
            </a:r>
          </a:p>
          <a:p>
            <a:r>
              <a:rPr lang="en-US" sz="1200">
                <a:solidFill>
                  <a:srgbClr val="080808"/>
                </a:solidFill>
                <a:effectLst/>
                <a:latin typeface="Fira Code" pitchFamily="49" charset="0"/>
                <a:ea typeface="Fira Code" pitchFamily="49" charset="0"/>
                <a:cs typeface="Fira Code" pitchFamily="49" charset="0"/>
              </a:rPr>
              <a:t>[     Bot]: Hi there! I'm your virtual assistant.</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     Bot]: What would you like to do today?</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[Customer]: hi</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     Bot]: Hmmm, tell me a little more so I can help you.</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        ]: What would you like to do today?</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[Customer]: hi</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     Bot]: Let me try to help you.</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     Bot]: Are you a customer?</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        ]:   1) Yes, I'm a customer</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        ]:   2) No, I'm not</a:t>
            </a:r>
          </a:p>
        </p:txBody>
      </p:sp>
    </p:spTree>
    <p:extLst>
      <p:ext uri="{BB962C8B-B14F-4D97-AF65-F5344CB8AC3E}">
        <p14:creationId xmlns:p14="http://schemas.microsoft.com/office/powerpoint/2010/main" val="13628123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C12762-8A15-13DB-8E2D-245BA19DFD1B}"/>
            </a:ext>
          </a:extLst>
        </p:cNvPr>
        <p:cNvGrpSpPr/>
        <p:nvPr/>
      </p:nvGrpSpPr>
      <p:grpSpPr>
        <a:xfrm>
          <a:off x="0" y="0"/>
          <a:ext cx="0" cy="0"/>
          <a:chOff x="0" y="0"/>
          <a:chExt cx="0" cy="0"/>
        </a:xfrm>
      </p:grpSpPr>
      <p:sp>
        <p:nvSpPr>
          <p:cNvPr id="2" name="!! higlight">
            <a:extLst>
              <a:ext uri="{FF2B5EF4-FFF2-40B4-BE49-F238E27FC236}">
                <a16:creationId xmlns:a16="http://schemas.microsoft.com/office/drawing/2014/main" id="{83A0409C-C319-1BFD-8E5C-4FAC53AC139C}"/>
              </a:ext>
            </a:extLst>
          </p:cNvPr>
          <p:cNvSpPr/>
          <p:nvPr/>
        </p:nvSpPr>
        <p:spPr>
          <a:xfrm>
            <a:off x="3098632" y="5589155"/>
            <a:ext cx="5074920" cy="914400"/>
          </a:xfrm>
          <a:prstGeom prst="rect">
            <a:avLst/>
          </a:prstGeom>
          <a:solidFill>
            <a:srgbClr val="FFFF00">
              <a:alpha val="5960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4ED7FFAF-672A-920F-EB01-E709CFC1468F}"/>
              </a:ext>
            </a:extLst>
          </p:cNvPr>
          <p:cNvSpPr txBox="1"/>
          <p:nvPr/>
        </p:nvSpPr>
        <p:spPr>
          <a:xfrm>
            <a:off x="2587752" y="2519721"/>
            <a:ext cx="8618728" cy="1046440"/>
          </a:xfrm>
          <a:prstGeom prst="rect">
            <a:avLst/>
          </a:prstGeom>
          <a:noFill/>
        </p:spPr>
        <p:txBody>
          <a:bodyPr wrap="square" rtlCol="0">
            <a:spAutoFit/>
          </a:bodyPr>
          <a:lstStyle/>
          <a:p>
            <a:r>
              <a:rPr lang="en-US"/>
              <a:t>Housekeeping:</a:t>
            </a:r>
          </a:p>
          <a:p>
            <a:r>
              <a:rPr lang="en-US" sz="4400"/>
              <a:t>Presentation assistant</a:t>
            </a:r>
          </a:p>
        </p:txBody>
      </p:sp>
      <p:pic>
        <p:nvPicPr>
          <p:cNvPr id="3" name="Picture 2" descr="A black and white logo&#10;&#10;AI-generated content may be incorrect.">
            <a:extLst>
              <a:ext uri="{FF2B5EF4-FFF2-40B4-BE49-F238E27FC236}">
                <a16:creationId xmlns:a16="http://schemas.microsoft.com/office/drawing/2014/main" id="{040D3F91-F505-C18C-61C1-98F83613697D}"/>
              </a:ext>
            </a:extLst>
          </p:cNvPr>
          <p:cNvPicPr>
            <a:picLocks noChangeAspect="1"/>
          </p:cNvPicPr>
          <p:nvPr/>
        </p:nvPicPr>
        <p:blipFill>
          <a:blip r:embed="rId2"/>
          <a:stretch>
            <a:fillRect/>
          </a:stretch>
        </p:blipFill>
        <p:spPr>
          <a:xfrm>
            <a:off x="3158068" y="5648102"/>
            <a:ext cx="4956048" cy="796507"/>
          </a:xfrm>
          <a:prstGeom prst="rect">
            <a:avLst/>
          </a:prstGeom>
        </p:spPr>
      </p:pic>
    </p:spTree>
    <p:extLst>
      <p:ext uri="{BB962C8B-B14F-4D97-AF65-F5344CB8AC3E}">
        <p14:creationId xmlns:p14="http://schemas.microsoft.com/office/powerpoint/2010/main" val="293792470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5941BA-CDF3-2EB7-3A47-B8F6C4BBCC53}"/>
            </a:ext>
          </a:extLst>
        </p:cNvPr>
        <p:cNvGrpSpPr/>
        <p:nvPr/>
      </p:nvGrpSpPr>
      <p:grpSpPr>
        <a:xfrm>
          <a:off x="0" y="0"/>
          <a:ext cx="0" cy="0"/>
          <a:chOff x="0" y="0"/>
          <a:chExt cx="0" cy="0"/>
        </a:xfrm>
      </p:grpSpPr>
      <p:grpSp>
        <p:nvGrpSpPr>
          <p:cNvPr id="12" name="!!approval">
            <a:extLst>
              <a:ext uri="{FF2B5EF4-FFF2-40B4-BE49-F238E27FC236}">
                <a16:creationId xmlns:a16="http://schemas.microsoft.com/office/drawing/2014/main" id="{99C0E647-3C39-FD28-9CF8-AA2677BCFF8C}"/>
              </a:ext>
            </a:extLst>
          </p:cNvPr>
          <p:cNvGrpSpPr/>
          <p:nvPr/>
        </p:nvGrpSpPr>
        <p:grpSpPr>
          <a:xfrm>
            <a:off x="1352293" y="613592"/>
            <a:ext cx="3248005" cy="6124754"/>
            <a:chOff x="7312152" y="446061"/>
            <a:chExt cx="3248005" cy="6124754"/>
          </a:xfrm>
        </p:grpSpPr>
        <p:sp>
          <p:nvSpPr>
            <p:cNvPr id="5" name="!!highlight3">
              <a:extLst>
                <a:ext uri="{FF2B5EF4-FFF2-40B4-BE49-F238E27FC236}">
                  <a16:creationId xmlns:a16="http://schemas.microsoft.com/office/drawing/2014/main" id="{3AB78B9E-AD9C-8585-3C90-E53A9A79ADF5}"/>
                </a:ext>
              </a:extLst>
            </p:cNvPr>
            <p:cNvSpPr/>
            <p:nvPr/>
          </p:nvSpPr>
          <p:spPr>
            <a:xfrm>
              <a:off x="8412480" y="1787679"/>
              <a:ext cx="1298448" cy="182880"/>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FF00"/>
                </a:highlight>
              </a:endParaRPr>
            </a:p>
          </p:txBody>
        </p:sp>
        <p:sp>
          <p:nvSpPr>
            <p:cNvPr id="6" name="!!highlight2">
              <a:extLst>
                <a:ext uri="{FF2B5EF4-FFF2-40B4-BE49-F238E27FC236}">
                  <a16:creationId xmlns:a16="http://schemas.microsoft.com/office/drawing/2014/main" id="{B4B590E3-3596-B1DE-95F8-4EC92C5BD3B4}"/>
                </a:ext>
              </a:extLst>
            </p:cNvPr>
            <p:cNvSpPr/>
            <p:nvPr/>
          </p:nvSpPr>
          <p:spPr>
            <a:xfrm>
              <a:off x="8942832" y="3389566"/>
              <a:ext cx="1554480" cy="182880"/>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highlight1">
              <a:extLst>
                <a:ext uri="{FF2B5EF4-FFF2-40B4-BE49-F238E27FC236}">
                  <a16:creationId xmlns:a16="http://schemas.microsoft.com/office/drawing/2014/main" id="{ADDE7891-910E-E028-C391-14B652693021}"/>
                </a:ext>
              </a:extLst>
            </p:cNvPr>
            <p:cNvSpPr/>
            <p:nvPr/>
          </p:nvSpPr>
          <p:spPr>
            <a:xfrm>
              <a:off x="8979408" y="4868344"/>
              <a:ext cx="822960" cy="182880"/>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approvalText">
              <a:extLst>
                <a:ext uri="{FF2B5EF4-FFF2-40B4-BE49-F238E27FC236}">
                  <a16:creationId xmlns:a16="http://schemas.microsoft.com/office/drawing/2014/main" id="{580070BB-4B7D-8AF6-9E34-02C62313C06F}"/>
                </a:ext>
              </a:extLst>
            </p:cNvPr>
            <p:cNvSpPr txBox="1"/>
            <p:nvPr/>
          </p:nvSpPr>
          <p:spPr>
            <a:xfrm>
              <a:off x="7312152" y="446061"/>
              <a:ext cx="3248005" cy="6124754"/>
            </a:xfrm>
            <a:prstGeom prst="rect">
              <a:avLst/>
            </a:prstGeom>
            <a:noFill/>
          </p:spPr>
          <p:txBody>
            <a:bodyPr wrap="none" rtlCol="0">
              <a:spAutoFit/>
            </a:bodyPr>
            <a:lstStyle/>
            <a:p>
              <a:r>
                <a:rPr lang="en-US" sz="800">
                  <a:solidFill>
                    <a:srgbClr val="080808"/>
                  </a:solidFill>
                  <a:effectLst/>
                  <a:latin typeface="Fira Code" pitchFamily="49" charset="0"/>
                  <a:ea typeface="Fira Code" pitchFamily="49" charset="0"/>
                  <a:cs typeface="Fira Code" pitchFamily="49" charset="0"/>
                </a:rPr>
                <a:t>[Customer]: hi</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Bot]: Hi there! I'm your virtual assistant.</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Bot]: What would you like to do today?</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[Customer]: pay bill</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Bot]: Let me try to help you.</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Bot]: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"content":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"type": "vertical",</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"elements":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"type": "text",</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"text": "Are you a customer?",</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"tooltip": "text tooltip"</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"type": "horizontal",</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"elements":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"type": "button",</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"title": "Yes",</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"click":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"actions":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"type": "publishText",</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"text": "Yes, I'm a customer"</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"type": "button",</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"title": "No",</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"click":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"actions":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"type": "publishText",</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"text": "No, I'm not"</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a:t>
              </a:r>
              <a:br>
                <a:rPr lang="en-US" sz="800">
                  <a:solidFill>
                    <a:srgbClr val="080808"/>
                  </a:solidFill>
                  <a:effectLst/>
                  <a:latin typeface="Fira Code" pitchFamily="49" charset="0"/>
                  <a:ea typeface="Fira Code" pitchFamily="49" charset="0"/>
                  <a:cs typeface="Fira Code" pitchFamily="49" charset="0"/>
                </a:rPr>
              </a:br>
              <a:br>
                <a:rPr lang="en-US" sz="800">
                  <a:solidFill>
                    <a:srgbClr val="080808"/>
                  </a:solidFill>
                  <a:effectLst/>
                  <a:latin typeface="Fira Code" pitchFamily="49" charset="0"/>
                  <a:ea typeface="Fira Code" pitchFamily="49" charset="0"/>
                  <a:cs typeface="Fira Code" pitchFamily="49" charset="0"/>
                </a:rPr>
              </a:br>
              <a:endParaRPr lang="en-US" sz="800">
                <a:solidFill>
                  <a:srgbClr val="080808"/>
                </a:solidFill>
                <a:effectLst/>
                <a:latin typeface="Fira Code" pitchFamily="49" charset="0"/>
                <a:ea typeface="Fira Code" pitchFamily="49" charset="0"/>
                <a:cs typeface="Fira Code" pitchFamily="49" charset="0"/>
              </a:endParaRPr>
            </a:p>
            <a:p>
              <a:endParaRPr lang="en-US" sz="800">
                <a:latin typeface="Fira Code" pitchFamily="49" charset="0"/>
                <a:ea typeface="Fira Code" pitchFamily="49" charset="0"/>
                <a:cs typeface="Fira Code" pitchFamily="49" charset="0"/>
              </a:endParaRPr>
            </a:p>
          </p:txBody>
        </p:sp>
      </p:grpSp>
      <p:grpSp>
        <p:nvGrpSpPr>
          <p:cNvPr id="4" name="!!approval">
            <a:extLst>
              <a:ext uri="{FF2B5EF4-FFF2-40B4-BE49-F238E27FC236}">
                <a16:creationId xmlns:a16="http://schemas.microsoft.com/office/drawing/2014/main" id="{8478C166-2F63-938C-9349-394725923536}"/>
              </a:ext>
            </a:extLst>
          </p:cNvPr>
          <p:cNvGrpSpPr/>
          <p:nvPr/>
        </p:nvGrpSpPr>
        <p:grpSpPr>
          <a:xfrm>
            <a:off x="6554222" y="1490424"/>
            <a:ext cx="5057410" cy="2862322"/>
            <a:chOff x="7993870" y="-1956478"/>
            <a:chExt cx="5057410" cy="2862322"/>
          </a:xfrm>
        </p:grpSpPr>
        <p:sp>
          <p:nvSpPr>
            <p:cNvPr id="10" name="!!highlight3">
              <a:extLst>
                <a:ext uri="{FF2B5EF4-FFF2-40B4-BE49-F238E27FC236}">
                  <a16:creationId xmlns:a16="http://schemas.microsoft.com/office/drawing/2014/main" id="{C95993B2-6265-2862-0B29-E07D565C7091}"/>
                </a:ext>
              </a:extLst>
            </p:cNvPr>
            <p:cNvSpPr/>
            <p:nvPr/>
          </p:nvSpPr>
          <p:spPr>
            <a:xfrm flipV="1">
              <a:off x="9355674" y="-353825"/>
              <a:ext cx="2194560" cy="277019"/>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en-US">
                <a:highlight>
                  <a:srgbClr val="FFFF00"/>
                </a:highlight>
              </a:endParaRPr>
            </a:p>
          </p:txBody>
        </p:sp>
        <p:sp>
          <p:nvSpPr>
            <p:cNvPr id="13" name="!!highlight2">
              <a:extLst>
                <a:ext uri="{FF2B5EF4-FFF2-40B4-BE49-F238E27FC236}">
                  <a16:creationId xmlns:a16="http://schemas.microsoft.com/office/drawing/2014/main" id="{DE30BA5E-605D-7178-C7C1-1B942C250671}"/>
                </a:ext>
              </a:extLst>
            </p:cNvPr>
            <p:cNvSpPr/>
            <p:nvPr/>
          </p:nvSpPr>
          <p:spPr>
            <a:xfrm>
              <a:off x="9355674" y="-47951"/>
              <a:ext cx="2459301" cy="277018"/>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4" name="!!highlight1">
              <a:extLst>
                <a:ext uri="{FF2B5EF4-FFF2-40B4-BE49-F238E27FC236}">
                  <a16:creationId xmlns:a16="http://schemas.microsoft.com/office/drawing/2014/main" id="{2C39791A-9BA6-50E2-13F5-91A49A5BA5C6}"/>
                </a:ext>
              </a:extLst>
            </p:cNvPr>
            <p:cNvSpPr/>
            <p:nvPr/>
          </p:nvSpPr>
          <p:spPr>
            <a:xfrm>
              <a:off x="9355674" y="257921"/>
              <a:ext cx="1563624" cy="274320"/>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5" name="!!approvalText">
              <a:extLst>
                <a:ext uri="{FF2B5EF4-FFF2-40B4-BE49-F238E27FC236}">
                  <a16:creationId xmlns:a16="http://schemas.microsoft.com/office/drawing/2014/main" id="{B8386BB1-3D0F-F4F8-8BEE-CE6BEECAF924}"/>
                </a:ext>
              </a:extLst>
            </p:cNvPr>
            <p:cNvSpPr txBox="1"/>
            <p:nvPr/>
          </p:nvSpPr>
          <p:spPr>
            <a:xfrm>
              <a:off x="7993870" y="-1956478"/>
              <a:ext cx="5057410" cy="2862322"/>
            </a:xfrm>
            <a:prstGeom prst="rect">
              <a:avLst/>
            </a:prstGeom>
            <a:noFill/>
          </p:spPr>
          <p:txBody>
            <a:bodyPr wrap="none" rtlCol="0">
              <a:spAutoFit/>
            </a:bodyPr>
            <a:lstStyle/>
            <a:p>
              <a:r>
                <a:rPr lang="en-US" sz="2000">
                  <a:solidFill>
                    <a:srgbClr val="080808"/>
                  </a:solidFill>
                  <a:effectLst/>
                </a:rPr>
                <a:t>[Customer]: hi</a:t>
              </a:r>
              <a:br>
                <a:rPr lang="en-US" sz="2000">
                  <a:solidFill>
                    <a:srgbClr val="080808"/>
                  </a:solidFill>
                  <a:effectLst/>
                </a:rPr>
              </a:br>
              <a:r>
                <a:rPr lang="en-US" sz="2000">
                  <a:solidFill>
                    <a:srgbClr val="080808"/>
                  </a:solidFill>
                  <a:effectLst/>
                </a:rPr>
                <a:t>[           Bot]: Hi there! I'm your virtual assistant.</a:t>
              </a:r>
              <a:br>
                <a:rPr lang="en-US" sz="2000">
                  <a:solidFill>
                    <a:srgbClr val="080808"/>
                  </a:solidFill>
                  <a:effectLst/>
                </a:rPr>
              </a:br>
              <a:r>
                <a:rPr lang="en-US" sz="2000">
                  <a:solidFill>
                    <a:srgbClr val="080808"/>
                  </a:solidFill>
                  <a:effectLst/>
                </a:rPr>
                <a:t>[           Bot]: What would you like to do today?</a:t>
              </a:r>
              <a:br>
                <a:rPr lang="en-US" sz="2000">
                  <a:solidFill>
                    <a:srgbClr val="080808"/>
                  </a:solidFill>
                  <a:effectLst/>
                </a:rPr>
              </a:br>
              <a:r>
                <a:rPr lang="en-US" sz="2000">
                  <a:solidFill>
                    <a:srgbClr val="080808"/>
                  </a:solidFill>
                  <a:effectLst/>
                </a:rPr>
                <a:t>[Customer]: pay bill</a:t>
              </a:r>
              <a:br>
                <a:rPr lang="en-US" sz="2000">
                  <a:solidFill>
                    <a:srgbClr val="080808"/>
                  </a:solidFill>
                  <a:effectLst/>
                </a:rPr>
              </a:br>
              <a:r>
                <a:rPr lang="en-US" sz="2000">
                  <a:solidFill>
                    <a:srgbClr val="080808"/>
                  </a:solidFill>
                  <a:effectLst/>
                </a:rPr>
                <a:t>[           Bot]: Let me try to help you.</a:t>
              </a:r>
              <a:br>
                <a:rPr lang="en-US" sz="2000">
                  <a:solidFill>
                    <a:srgbClr val="080808"/>
                  </a:solidFill>
                  <a:effectLst/>
                </a:rPr>
              </a:br>
              <a:r>
                <a:rPr lang="en-US" sz="2000">
                  <a:solidFill>
                    <a:srgbClr val="080808"/>
                  </a:solidFill>
                  <a:effectLst/>
                </a:rPr>
                <a:t>[           Bot]: Are you a customer?</a:t>
              </a:r>
              <a:br>
                <a:rPr lang="en-US" sz="2000">
                  <a:solidFill>
                    <a:srgbClr val="080808"/>
                  </a:solidFill>
                  <a:effectLst/>
                </a:rPr>
              </a:br>
              <a:r>
                <a:rPr lang="en-US" sz="2000">
                  <a:solidFill>
                    <a:srgbClr val="080808"/>
                  </a:solidFill>
                  <a:effectLst/>
                </a:rPr>
                <a:t>[                 ]:   1) Yes, I'm a customer</a:t>
              </a:r>
              <a:br>
                <a:rPr lang="en-US" sz="2000">
                  <a:solidFill>
                    <a:srgbClr val="080808"/>
                  </a:solidFill>
                  <a:effectLst/>
                </a:rPr>
              </a:br>
              <a:r>
                <a:rPr lang="en-US" sz="2000">
                  <a:solidFill>
                    <a:srgbClr val="080808"/>
                  </a:solidFill>
                  <a:effectLst/>
                </a:rPr>
                <a:t>[                 ]:   2) No, I'm not</a:t>
              </a:r>
              <a:br>
                <a:rPr lang="en-US" sz="2000">
                  <a:solidFill>
                    <a:srgbClr val="080808"/>
                  </a:solidFill>
                  <a:effectLst/>
                </a:rPr>
              </a:br>
              <a:endParaRPr lang="en-US" sz="2000">
                <a:solidFill>
                  <a:srgbClr val="080808"/>
                </a:solidFill>
                <a:effectLst/>
              </a:endParaRPr>
            </a:p>
          </p:txBody>
        </p:sp>
      </p:grpSp>
      <p:cxnSp>
        <p:nvCxnSpPr>
          <p:cNvPr id="16" name="Straight Connector 15">
            <a:extLst>
              <a:ext uri="{FF2B5EF4-FFF2-40B4-BE49-F238E27FC236}">
                <a16:creationId xmlns:a16="http://schemas.microsoft.com/office/drawing/2014/main" id="{1D2C7FBC-7BEA-1145-3235-59134CE5989B}"/>
              </a:ext>
            </a:extLst>
          </p:cNvPr>
          <p:cNvCxnSpPr>
            <a:cxnSpLocks/>
          </p:cNvCxnSpPr>
          <p:nvPr/>
        </p:nvCxnSpPr>
        <p:spPr>
          <a:xfrm>
            <a:off x="5962472" y="522250"/>
            <a:ext cx="0" cy="6025896"/>
          </a:xfrm>
          <a:prstGeom prst="line">
            <a:avLst/>
          </a:prstGeom>
          <a:ln w="381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5870721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587752" y="2519720"/>
            <a:ext cx="7470648" cy="1046440"/>
          </a:xfrm>
          <a:prstGeom prst="rect">
            <a:avLst/>
          </a:prstGeom>
          <a:noFill/>
        </p:spPr>
        <p:txBody>
          <a:bodyPr wrap="square" rtlCol="0">
            <a:spAutoFit/>
          </a:bodyPr>
          <a:lstStyle/>
          <a:p>
            <a:r>
              <a:rPr lang="en-US"/>
              <a:t>Week 2 </a:t>
            </a:r>
          </a:p>
          <a:p>
            <a:r>
              <a:rPr lang="en-US" sz="4400"/>
              <a:t>learnings</a:t>
            </a:r>
          </a:p>
        </p:txBody>
      </p:sp>
      <p:grpSp>
        <p:nvGrpSpPr>
          <p:cNvPr id="15" name="Group 14">
            <a:extLst>
              <a:ext uri="{FF2B5EF4-FFF2-40B4-BE49-F238E27FC236}">
                <a16:creationId xmlns:a16="http://schemas.microsoft.com/office/drawing/2014/main" id="{9C2D8930-8B04-1B97-FFFE-D8CBE749779A}"/>
              </a:ext>
            </a:extLst>
          </p:cNvPr>
          <p:cNvGrpSpPr/>
          <p:nvPr/>
        </p:nvGrpSpPr>
        <p:grpSpPr>
          <a:xfrm>
            <a:off x="3128589" y="4218542"/>
            <a:ext cx="1963343" cy="1373381"/>
            <a:chOff x="3222028" y="4218542"/>
            <a:chExt cx="1963343" cy="1373381"/>
          </a:xfrm>
        </p:grpSpPr>
        <p:sp>
          <p:nvSpPr>
            <p:cNvPr id="2" name="TextBox 1">
              <a:extLst>
                <a:ext uri="{FF2B5EF4-FFF2-40B4-BE49-F238E27FC236}">
                  <a16:creationId xmlns:a16="http://schemas.microsoft.com/office/drawing/2014/main" id="{2C281813-3907-5D6C-E0DD-86D5300056FE}"/>
                </a:ext>
              </a:extLst>
            </p:cNvPr>
            <p:cNvSpPr txBox="1"/>
            <p:nvPr/>
          </p:nvSpPr>
          <p:spPr>
            <a:xfrm>
              <a:off x="3377265" y="4218542"/>
              <a:ext cx="162302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 Storyboard</a:t>
              </a:r>
            </a:p>
          </p:txBody>
        </p:sp>
        <p:pic>
          <p:nvPicPr>
            <p:cNvPr id="5" name="Picture 4" descr="A sketch of a white square object&#10;&#10;Description automatically generated">
              <a:extLst>
                <a:ext uri="{FF2B5EF4-FFF2-40B4-BE49-F238E27FC236}">
                  <a16:creationId xmlns:a16="http://schemas.microsoft.com/office/drawing/2014/main" id="{E2EE8C3A-2CB7-7533-0AF4-AB638E7267CD}"/>
                </a:ext>
              </a:extLst>
            </p:cNvPr>
            <p:cNvPicPr>
              <a:picLocks noChangeAspect="1"/>
            </p:cNvPicPr>
            <p:nvPr/>
          </p:nvPicPr>
          <p:blipFill>
            <a:blip r:embed="rId3"/>
            <a:stretch>
              <a:fillRect/>
            </a:stretch>
          </p:blipFill>
          <p:spPr>
            <a:xfrm>
              <a:off x="3222028" y="4470013"/>
              <a:ext cx="1963343" cy="1121910"/>
            </a:xfrm>
            <a:prstGeom prst="rect">
              <a:avLst/>
            </a:prstGeom>
          </p:spPr>
        </p:pic>
      </p:grpSp>
      <p:grpSp>
        <p:nvGrpSpPr>
          <p:cNvPr id="14" name="Group 13">
            <a:extLst>
              <a:ext uri="{FF2B5EF4-FFF2-40B4-BE49-F238E27FC236}">
                <a16:creationId xmlns:a16="http://schemas.microsoft.com/office/drawing/2014/main" id="{8C209BFC-0A1D-D31C-96C7-E100187A96B1}"/>
              </a:ext>
            </a:extLst>
          </p:cNvPr>
          <p:cNvGrpSpPr/>
          <p:nvPr/>
        </p:nvGrpSpPr>
        <p:grpSpPr>
          <a:xfrm>
            <a:off x="8169326" y="4202226"/>
            <a:ext cx="4022674" cy="2219753"/>
            <a:chOff x="8159493" y="4322502"/>
            <a:chExt cx="3892535" cy="2219753"/>
          </a:xfrm>
        </p:grpSpPr>
        <p:sp>
          <p:nvSpPr>
            <p:cNvPr id="7" name="TextBox 6">
              <a:extLst>
                <a:ext uri="{FF2B5EF4-FFF2-40B4-BE49-F238E27FC236}">
                  <a16:creationId xmlns:a16="http://schemas.microsoft.com/office/drawing/2014/main" id="{7722E0FF-B24A-59D3-B99F-B13401AC421C}"/>
                </a:ext>
              </a:extLst>
            </p:cNvPr>
            <p:cNvSpPr txBox="1"/>
            <p:nvPr/>
          </p:nvSpPr>
          <p:spPr>
            <a:xfrm>
              <a:off x="8159493" y="4322502"/>
              <a:ext cx="141663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Formatting</a:t>
              </a:r>
            </a:p>
          </p:txBody>
        </p:sp>
        <p:sp>
          <p:nvSpPr>
            <p:cNvPr id="8" name="TextBox 7">
              <a:extLst>
                <a:ext uri="{FF2B5EF4-FFF2-40B4-BE49-F238E27FC236}">
                  <a16:creationId xmlns:a16="http://schemas.microsoft.com/office/drawing/2014/main" id="{2672AF9C-1DD2-1A78-EFFF-1A358EB35F86}"/>
                </a:ext>
              </a:extLst>
            </p:cNvPr>
            <p:cNvSpPr txBox="1"/>
            <p:nvPr/>
          </p:nvSpPr>
          <p:spPr>
            <a:xfrm>
              <a:off x="8185331" y="4726373"/>
              <a:ext cx="3866697" cy="1815882"/>
            </a:xfrm>
            <a:prstGeom prst="rect">
              <a:avLst/>
            </a:prstGeom>
            <a:noFill/>
          </p:spPr>
          <p:txBody>
            <a:bodyPr wrap="square" rtlCol="0">
              <a:spAutoFit/>
            </a:bodyPr>
            <a:lstStyle/>
            <a:p>
              <a:r>
                <a:rPr lang="en-US" sz="1400">
                  <a:solidFill>
                    <a:srgbClr val="080808"/>
                  </a:solidFill>
                  <a:effectLst/>
                  <a:latin typeface="Ink Free" panose="03080402000500000000" pitchFamily="66" charset="0"/>
                </a:rPr>
                <a:t>[</a:t>
              </a:r>
              <a:r>
                <a:rPr lang="en-US" sz="1050">
                  <a:solidFill>
                    <a:schemeClr val="tx1">
                      <a:lumMod val="75000"/>
                      <a:lumOff val="25000"/>
                    </a:schemeClr>
                  </a:solidFill>
                  <a:effectLst/>
                  <a:latin typeface="Fira Code" pitchFamily="49" charset="0"/>
                  <a:ea typeface="Fira Code" pitchFamily="49" charset="0"/>
                  <a:cs typeface="Fira Code" pitchFamily="49" charset="0"/>
                </a:rPr>
                <a:t>Customer</a:t>
              </a:r>
              <a:r>
                <a:rPr lang="en-US" sz="1400">
                  <a:solidFill>
                    <a:srgbClr val="080808"/>
                  </a:solidFill>
                  <a:effectLst/>
                  <a:latin typeface="Ink Free" panose="03080402000500000000" pitchFamily="66" charset="0"/>
                </a:rPr>
                <a:t>]: talk to an operator</a:t>
              </a:r>
              <a:br>
                <a:rPr lang="en-US" sz="1400">
                  <a:solidFill>
                    <a:srgbClr val="080808"/>
                  </a:solidFill>
                  <a:effectLst/>
                  <a:latin typeface="Ink Free" panose="03080402000500000000" pitchFamily="66" charset="0"/>
                </a:rPr>
              </a:br>
              <a:r>
                <a:rPr lang="en-US" sz="1400">
                  <a:solidFill>
                    <a:srgbClr val="080808"/>
                  </a:solidFill>
                  <a:effectLst/>
                  <a:latin typeface="Ink Free" panose="03080402000500000000" pitchFamily="66" charset="0"/>
                </a:rPr>
                <a:t>[</a:t>
              </a:r>
              <a:r>
                <a:rPr lang="en-US" sz="1050">
                  <a:solidFill>
                    <a:schemeClr val="tx1">
                      <a:lumMod val="50000"/>
                      <a:lumOff val="50000"/>
                    </a:schemeClr>
                  </a:solidFill>
                  <a:latin typeface="Fira Code" pitchFamily="49" charset="0"/>
                  <a:ea typeface="Fira Code" pitchFamily="49" charset="0"/>
                  <a:cs typeface="Fira Code" pitchFamily="49" charset="0"/>
                </a:rPr>
                <a:t>     </a:t>
              </a:r>
              <a:r>
                <a:rPr lang="en-US" sz="1050">
                  <a:solidFill>
                    <a:schemeClr val="tx1">
                      <a:lumMod val="75000"/>
                      <a:lumOff val="25000"/>
                    </a:schemeClr>
                  </a:solidFill>
                  <a:latin typeface="Fira Code" pitchFamily="49" charset="0"/>
                  <a:ea typeface="Fira Code" pitchFamily="49" charset="0"/>
                  <a:cs typeface="Fira Code" pitchFamily="49" charset="0"/>
                </a:rPr>
                <a:t>Bot</a:t>
              </a:r>
              <a:r>
                <a:rPr lang="en-US" sz="1400">
                  <a:solidFill>
                    <a:srgbClr val="080808"/>
                  </a:solidFill>
                  <a:effectLst/>
                  <a:latin typeface="Ink Free" panose="03080402000500000000" pitchFamily="66" charset="0"/>
                </a:rPr>
                <a:t>]: Hi there! I'm your virtual assistant.</a:t>
              </a:r>
              <a:br>
                <a:rPr lang="en-US" sz="1400">
                  <a:solidFill>
                    <a:srgbClr val="080808"/>
                  </a:solidFill>
                  <a:effectLst/>
                  <a:latin typeface="Ink Free" panose="03080402000500000000" pitchFamily="66" charset="0"/>
                </a:rPr>
              </a:br>
              <a:r>
                <a:rPr lang="en-US" sz="1400">
                  <a:solidFill>
                    <a:srgbClr val="080808"/>
                  </a:solidFill>
                  <a:effectLst/>
                  <a:latin typeface="Ink Free" panose="03080402000500000000" pitchFamily="66" charset="0"/>
                </a:rPr>
                <a:t>[</a:t>
              </a:r>
              <a:r>
                <a:rPr lang="en-US" sz="1050">
                  <a:solidFill>
                    <a:schemeClr val="tx1">
                      <a:lumMod val="50000"/>
                      <a:lumOff val="50000"/>
                    </a:schemeClr>
                  </a:solidFill>
                  <a:latin typeface="Fira Code" pitchFamily="49" charset="0"/>
                  <a:ea typeface="Fira Code" pitchFamily="49" charset="0"/>
                  <a:cs typeface="Fira Code" pitchFamily="49" charset="0"/>
                </a:rPr>
                <a:t>     </a:t>
              </a:r>
              <a:r>
                <a:rPr lang="en-US" sz="1050">
                  <a:solidFill>
                    <a:schemeClr val="tx1">
                      <a:lumMod val="75000"/>
                      <a:lumOff val="25000"/>
                    </a:schemeClr>
                  </a:solidFill>
                  <a:latin typeface="Fira Code" pitchFamily="49" charset="0"/>
                  <a:ea typeface="Fira Code" pitchFamily="49" charset="0"/>
                  <a:cs typeface="Fira Code" pitchFamily="49" charset="0"/>
                </a:rPr>
                <a:t>Bot</a:t>
              </a:r>
              <a:r>
                <a:rPr lang="en-US" sz="1400">
                  <a:solidFill>
                    <a:srgbClr val="080808"/>
                  </a:solidFill>
                  <a:effectLst/>
                  <a:latin typeface="Ink Free" panose="03080402000500000000" pitchFamily="66" charset="0"/>
                </a:rPr>
                <a:t>]: Let me try to help you.</a:t>
              </a:r>
              <a:br>
                <a:rPr lang="en-US" sz="1400">
                  <a:solidFill>
                    <a:srgbClr val="080808"/>
                  </a:solidFill>
                  <a:effectLst/>
                  <a:latin typeface="Ink Free" panose="03080402000500000000" pitchFamily="66" charset="0"/>
                </a:rPr>
              </a:br>
              <a:r>
                <a:rPr lang="en-US" sz="1400">
                  <a:solidFill>
                    <a:srgbClr val="080808"/>
                  </a:solidFill>
                  <a:effectLst/>
                  <a:latin typeface="Ink Free" panose="03080402000500000000" pitchFamily="66" charset="0"/>
                </a:rPr>
                <a:t>[</a:t>
              </a:r>
              <a:r>
                <a:rPr lang="en-US" sz="1050">
                  <a:solidFill>
                    <a:schemeClr val="tx1">
                      <a:lumMod val="50000"/>
                      <a:lumOff val="50000"/>
                    </a:schemeClr>
                  </a:solidFill>
                  <a:latin typeface="Fira Code" pitchFamily="49" charset="0"/>
                  <a:ea typeface="Fira Code" pitchFamily="49" charset="0"/>
                  <a:cs typeface="Fira Code" pitchFamily="49" charset="0"/>
                </a:rPr>
                <a:t>     </a:t>
              </a:r>
              <a:r>
                <a:rPr lang="en-US" sz="1050">
                  <a:solidFill>
                    <a:schemeClr val="tx1">
                      <a:lumMod val="75000"/>
                      <a:lumOff val="25000"/>
                    </a:schemeClr>
                  </a:solidFill>
                  <a:latin typeface="Fira Code" pitchFamily="49" charset="0"/>
                  <a:ea typeface="Fira Code" pitchFamily="49" charset="0"/>
                  <a:cs typeface="Fira Code" pitchFamily="49" charset="0"/>
                </a:rPr>
                <a:t>Bot</a:t>
              </a:r>
              <a:r>
                <a:rPr lang="en-US" sz="1400">
                  <a:solidFill>
                    <a:srgbClr val="080808"/>
                  </a:solidFill>
                  <a:effectLst/>
                  <a:latin typeface="Ink Free" panose="03080402000500000000" pitchFamily="66" charset="0"/>
                </a:rPr>
                <a:t>]: Are you a customer?</a:t>
              </a:r>
              <a:br>
                <a:rPr lang="en-US" sz="1400">
                  <a:solidFill>
                    <a:srgbClr val="080808"/>
                  </a:solidFill>
                  <a:effectLst/>
                  <a:latin typeface="Ink Free" panose="03080402000500000000" pitchFamily="66" charset="0"/>
                </a:rPr>
              </a:br>
              <a:r>
                <a:rPr lang="en-US" sz="1400">
                  <a:solidFill>
                    <a:srgbClr val="080808"/>
                  </a:solidFill>
                  <a:effectLst/>
                  <a:latin typeface="Ink Free" panose="03080402000500000000" pitchFamily="66" charset="0"/>
                </a:rPr>
                <a:t>[</a:t>
              </a:r>
              <a:r>
                <a:rPr lang="en-US" sz="1050">
                  <a:solidFill>
                    <a:schemeClr val="tx1">
                      <a:lumMod val="50000"/>
                      <a:lumOff val="50000"/>
                    </a:schemeClr>
                  </a:solidFill>
                  <a:latin typeface="Fira Code" pitchFamily="49" charset="0"/>
                  <a:ea typeface="Fira Code" pitchFamily="49" charset="0"/>
                  <a:cs typeface="Fira Code" pitchFamily="49" charset="0"/>
                </a:rPr>
                <a:t>        </a:t>
              </a:r>
              <a:r>
                <a:rPr lang="en-US" sz="1400">
                  <a:solidFill>
                    <a:srgbClr val="080808"/>
                  </a:solidFill>
                  <a:effectLst/>
                  <a:latin typeface="Ink Free" panose="03080402000500000000" pitchFamily="66" charset="0"/>
                </a:rPr>
                <a:t>]:   1) Yes, I'm a customer</a:t>
              </a:r>
              <a:br>
                <a:rPr lang="en-US" sz="1400">
                  <a:solidFill>
                    <a:srgbClr val="080808"/>
                  </a:solidFill>
                  <a:effectLst/>
                  <a:latin typeface="Ink Free" panose="03080402000500000000" pitchFamily="66" charset="0"/>
                </a:rPr>
              </a:br>
              <a:r>
                <a:rPr lang="en-US" sz="1400">
                  <a:solidFill>
                    <a:srgbClr val="080808"/>
                  </a:solidFill>
                  <a:effectLst/>
                  <a:latin typeface="Ink Free" panose="03080402000500000000" pitchFamily="66" charset="0"/>
                </a:rPr>
                <a:t>[</a:t>
              </a:r>
              <a:r>
                <a:rPr lang="en-US" sz="1050">
                  <a:solidFill>
                    <a:schemeClr val="tx1">
                      <a:lumMod val="50000"/>
                      <a:lumOff val="50000"/>
                    </a:schemeClr>
                  </a:solidFill>
                  <a:latin typeface="Fira Code" pitchFamily="49" charset="0"/>
                  <a:ea typeface="Fira Code" pitchFamily="49" charset="0"/>
                  <a:cs typeface="Fira Code" pitchFamily="49" charset="0"/>
                </a:rPr>
                <a:t>        </a:t>
              </a:r>
              <a:r>
                <a:rPr lang="en-US" sz="1400">
                  <a:solidFill>
                    <a:srgbClr val="080808"/>
                  </a:solidFill>
                  <a:effectLst/>
                  <a:latin typeface="Ink Free" panose="03080402000500000000" pitchFamily="66" charset="0"/>
                </a:rPr>
                <a:t>]:   2) No, I'm not</a:t>
              </a:r>
              <a:br>
                <a:rPr lang="en-US" sz="1400">
                  <a:solidFill>
                    <a:srgbClr val="080808"/>
                  </a:solidFill>
                  <a:effectLst/>
                  <a:latin typeface="Ink Free" panose="03080402000500000000" pitchFamily="66" charset="0"/>
                </a:rPr>
              </a:br>
              <a:endParaRPr lang="en-US" sz="1400">
                <a:solidFill>
                  <a:srgbClr val="080808"/>
                </a:solidFill>
                <a:effectLst/>
                <a:latin typeface="Ink Free" panose="03080402000500000000" pitchFamily="66" charset="0"/>
              </a:endParaRPr>
            </a:p>
            <a:p>
              <a:endParaRPr lang="en-US" sz="1400">
                <a:latin typeface="Ink Free" panose="03080402000500000000" pitchFamily="66" charset="0"/>
              </a:endParaRPr>
            </a:p>
          </p:txBody>
        </p:sp>
      </p:grpSp>
      <p:grpSp>
        <p:nvGrpSpPr>
          <p:cNvPr id="13" name="Group 12">
            <a:extLst>
              <a:ext uri="{FF2B5EF4-FFF2-40B4-BE49-F238E27FC236}">
                <a16:creationId xmlns:a16="http://schemas.microsoft.com/office/drawing/2014/main" id="{9EEDC6EB-1D0D-6288-BE00-0B04F71D9997}"/>
              </a:ext>
            </a:extLst>
          </p:cNvPr>
          <p:cNvGrpSpPr/>
          <p:nvPr/>
        </p:nvGrpSpPr>
        <p:grpSpPr>
          <a:xfrm>
            <a:off x="5876884" y="4202226"/>
            <a:ext cx="1406013" cy="1657484"/>
            <a:chOff x="5910920" y="4322502"/>
            <a:chExt cx="1406013" cy="1657484"/>
          </a:xfrm>
        </p:grpSpPr>
        <p:pic>
          <p:nvPicPr>
            <p:cNvPr id="4" name="Picture 3" descr="A sketch of a printer&#10;&#10;Description automatically generated">
              <a:extLst>
                <a:ext uri="{FF2B5EF4-FFF2-40B4-BE49-F238E27FC236}">
                  <a16:creationId xmlns:a16="http://schemas.microsoft.com/office/drawing/2014/main" id="{6F43DC46-5E3B-5397-DE73-A1C5C0BAF069}"/>
                </a:ext>
              </a:extLst>
            </p:cNvPr>
            <p:cNvPicPr>
              <a:picLocks noChangeAspect="1"/>
            </p:cNvPicPr>
            <p:nvPr/>
          </p:nvPicPr>
          <p:blipFill>
            <a:blip r:embed="rId4"/>
            <a:stretch>
              <a:fillRect/>
            </a:stretch>
          </p:blipFill>
          <p:spPr>
            <a:xfrm>
              <a:off x="5910920" y="4573973"/>
              <a:ext cx="1253613" cy="1253613"/>
            </a:xfrm>
            <a:prstGeom prst="rect">
              <a:avLst/>
            </a:prstGeom>
          </p:spPr>
        </p:pic>
        <p:sp>
          <p:nvSpPr>
            <p:cNvPr id="6" name="TextBox 5">
              <a:extLst>
                <a:ext uri="{FF2B5EF4-FFF2-40B4-BE49-F238E27FC236}">
                  <a16:creationId xmlns:a16="http://schemas.microsoft.com/office/drawing/2014/main" id="{AD0E119C-3614-882A-AA1C-1FCD98B25128}"/>
                </a:ext>
              </a:extLst>
            </p:cNvPr>
            <p:cNvSpPr txBox="1"/>
            <p:nvPr/>
          </p:nvSpPr>
          <p:spPr>
            <a:xfrm>
              <a:off x="6073154" y="4322502"/>
              <a:ext cx="976420"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Printers</a:t>
              </a:r>
            </a:p>
          </p:txBody>
        </p:sp>
        <p:pic>
          <p:nvPicPr>
            <p:cNvPr id="9" name="Picture 8" descr="A sketch of a printer&#10;&#10;Description automatically generated">
              <a:extLst>
                <a:ext uri="{FF2B5EF4-FFF2-40B4-BE49-F238E27FC236}">
                  <a16:creationId xmlns:a16="http://schemas.microsoft.com/office/drawing/2014/main" id="{E70F6909-22FA-1066-A984-EBB5B1BB77A8}"/>
                </a:ext>
              </a:extLst>
            </p:cNvPr>
            <p:cNvPicPr>
              <a:picLocks noChangeAspect="1"/>
            </p:cNvPicPr>
            <p:nvPr/>
          </p:nvPicPr>
          <p:blipFill>
            <a:blip r:embed="rId4"/>
            <a:stretch>
              <a:fillRect/>
            </a:stretch>
          </p:blipFill>
          <p:spPr>
            <a:xfrm>
              <a:off x="6063320" y="4726373"/>
              <a:ext cx="1253613" cy="1253613"/>
            </a:xfrm>
            <a:prstGeom prst="rect">
              <a:avLst/>
            </a:prstGeom>
          </p:spPr>
        </p:pic>
      </p:grpSp>
      <p:pic>
        <p:nvPicPr>
          <p:cNvPr id="10" name="Picture 9">
            <a:extLst>
              <a:ext uri="{FF2B5EF4-FFF2-40B4-BE49-F238E27FC236}">
                <a16:creationId xmlns:a16="http://schemas.microsoft.com/office/drawing/2014/main" id="{6BAA877D-99C1-4442-C732-DA8E9488C014}"/>
              </a:ext>
            </a:extLst>
          </p:cNvPr>
          <p:cNvPicPr>
            <a:picLocks noChangeAspect="1"/>
          </p:cNvPicPr>
          <p:nvPr/>
        </p:nvPicPr>
        <p:blipFill>
          <a:blip r:embed="rId5"/>
          <a:stretch>
            <a:fillRect/>
          </a:stretch>
        </p:blipFill>
        <p:spPr>
          <a:xfrm>
            <a:off x="743462" y="4526617"/>
            <a:ext cx="1643865" cy="1643865"/>
          </a:xfrm>
          <a:prstGeom prst="rect">
            <a:avLst/>
          </a:prstGeom>
        </p:spPr>
      </p:pic>
      <p:sp>
        <p:nvSpPr>
          <p:cNvPr id="11" name="TextBox 10">
            <a:extLst>
              <a:ext uri="{FF2B5EF4-FFF2-40B4-BE49-F238E27FC236}">
                <a16:creationId xmlns:a16="http://schemas.microsoft.com/office/drawing/2014/main" id="{C1A3819D-088D-D019-C3D3-48D9FBC225A4}"/>
              </a:ext>
            </a:extLst>
          </p:cNvPr>
          <p:cNvSpPr txBox="1"/>
          <p:nvPr/>
        </p:nvSpPr>
        <p:spPr>
          <a:xfrm>
            <a:off x="558380" y="4218542"/>
            <a:ext cx="162302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Storytelling</a:t>
            </a:r>
          </a:p>
        </p:txBody>
      </p:sp>
    </p:spTree>
    <p:extLst>
      <p:ext uri="{BB962C8B-B14F-4D97-AF65-F5344CB8AC3E}">
        <p14:creationId xmlns:p14="http://schemas.microsoft.com/office/powerpoint/2010/main" val="65833899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58A338-4244-195F-0312-161DE0953948}"/>
            </a:ext>
          </a:extLst>
        </p:cNvPr>
        <p:cNvGrpSpPr/>
        <p:nvPr/>
      </p:nvGrpSpPr>
      <p:grpSpPr>
        <a:xfrm>
          <a:off x="0" y="0"/>
          <a:ext cx="0" cy="0"/>
          <a:chOff x="0" y="0"/>
          <a:chExt cx="0" cy="0"/>
        </a:xfrm>
      </p:grpSpPr>
      <p:pic>
        <p:nvPicPr>
          <p:cNvPr id="1028" name="Picture 4" descr="Silent Movie Silent Film Title Card: Free Download — CopyCatFilms">
            <a:extLst>
              <a:ext uri="{FF2B5EF4-FFF2-40B4-BE49-F238E27FC236}">
                <a16:creationId xmlns:a16="http://schemas.microsoft.com/office/drawing/2014/main" id="{C3926601-9B5A-A4A5-949E-4E03359EDD9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261"/>
            <a:ext cx="12192000" cy="685373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D28EFFC0-895A-4681-4277-2B3BC387DD97}"/>
              </a:ext>
            </a:extLst>
          </p:cNvPr>
          <p:cNvSpPr txBox="1"/>
          <p:nvPr/>
        </p:nvSpPr>
        <p:spPr>
          <a:xfrm>
            <a:off x="3408176" y="2876443"/>
            <a:ext cx="5612820" cy="769441"/>
          </a:xfrm>
          <a:prstGeom prst="rect">
            <a:avLst/>
          </a:prstGeom>
          <a:noFill/>
        </p:spPr>
        <p:txBody>
          <a:bodyPr wrap="none" rtlCol="0">
            <a:spAutoFit/>
          </a:bodyPr>
          <a:lstStyle/>
          <a:p>
            <a:pPr algn="ctr"/>
            <a:r>
              <a:rPr lang="en-US" sz="4400" b="1">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path path="circle">
                    <a:fillToRect t="100000" r="100000"/>
                  </a:path>
                  <a:tileRect l="-100000" b="-100000"/>
                </a:gradFill>
                <a:latin typeface="Rockwell" panose="02060603020205020403" pitchFamily="18" charset="77"/>
              </a:rPr>
              <a:t>...later next week...</a:t>
            </a:r>
          </a:p>
        </p:txBody>
      </p:sp>
    </p:spTree>
    <p:extLst>
      <p:ext uri="{BB962C8B-B14F-4D97-AF65-F5344CB8AC3E}">
        <p14:creationId xmlns:p14="http://schemas.microsoft.com/office/powerpoint/2010/main" val="24674778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367822-B99A-4238-D2E2-0E8220E55296}"/>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F3F13216-F493-3172-156C-A42DE4576AA8}"/>
              </a:ext>
            </a:extLst>
          </p:cNvPr>
          <p:cNvSpPr/>
          <p:nvPr/>
        </p:nvSpPr>
        <p:spPr>
          <a:xfrm>
            <a:off x="0" y="0"/>
            <a:ext cx="12201144" cy="6867144"/>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b="1">
                <a:solidFill>
                  <a:schemeClr val="tx1">
                    <a:lumMod val="85000"/>
                    <a:lumOff val="15000"/>
                  </a:schemeClr>
                </a:solidFill>
              </a:rPr>
              <a:t>code</a:t>
            </a:r>
            <a:endParaRPr lang="en-US" b="1">
              <a:solidFill>
                <a:schemeClr val="tx1">
                  <a:lumMod val="85000"/>
                  <a:lumOff val="15000"/>
                </a:schemeClr>
              </a:solidFill>
            </a:endParaRPr>
          </a:p>
        </p:txBody>
      </p:sp>
    </p:spTree>
    <p:extLst>
      <p:ext uri="{BB962C8B-B14F-4D97-AF65-F5344CB8AC3E}">
        <p14:creationId xmlns:p14="http://schemas.microsoft.com/office/powerpoint/2010/main" val="120070324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E0EDEC3-F463-C866-9944-E86778A13E1F}"/>
              </a:ext>
            </a:extLst>
          </p:cNvPr>
          <p:cNvSpPr/>
          <p:nvPr/>
        </p:nvSpPr>
        <p:spPr>
          <a:xfrm>
            <a:off x="5107022" y="2886324"/>
            <a:ext cx="3219855" cy="579769"/>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F453BE4E-85AA-F142-DC28-C8C6E1DF380C}"/>
              </a:ext>
            </a:extLst>
          </p:cNvPr>
          <p:cNvSpPr txBox="1"/>
          <p:nvPr/>
        </p:nvSpPr>
        <p:spPr>
          <a:xfrm>
            <a:off x="2587752" y="2519720"/>
            <a:ext cx="7470648" cy="1046440"/>
          </a:xfrm>
          <a:prstGeom prst="rect">
            <a:avLst/>
          </a:prstGeom>
          <a:noFill/>
        </p:spPr>
        <p:txBody>
          <a:bodyPr wrap="square" rtlCol="0">
            <a:spAutoFit/>
          </a:bodyPr>
          <a:lstStyle/>
          <a:p>
            <a:r>
              <a:rPr lang="en-US"/>
              <a:t>Problem:</a:t>
            </a:r>
          </a:p>
          <a:p>
            <a:r>
              <a:rPr lang="en-US" sz="4400"/>
              <a:t>Too many </a:t>
            </a:r>
            <a:r>
              <a:rPr lang="en-US" sz="4400">
                <a:latin typeface="Fira Code Light" pitchFamily="49" charset="0"/>
                <a:ea typeface="Fira Code Light" pitchFamily="49" charset="0"/>
                <a:cs typeface="Fira Code Light" pitchFamily="49" charset="0"/>
              </a:rPr>
              <a:t>.approved.</a:t>
            </a:r>
            <a:r>
              <a:rPr lang="en-US" sz="4400"/>
              <a:t> files</a:t>
            </a:r>
          </a:p>
        </p:txBody>
      </p:sp>
    </p:spTree>
    <p:extLst>
      <p:ext uri="{BB962C8B-B14F-4D97-AF65-F5344CB8AC3E}">
        <p14:creationId xmlns:p14="http://schemas.microsoft.com/office/powerpoint/2010/main" val="387063285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4421416" y="2673524"/>
            <a:ext cx="4080558" cy="1046440"/>
          </a:xfrm>
          <a:prstGeom prst="rect">
            <a:avLst/>
          </a:prstGeom>
          <a:noFill/>
        </p:spPr>
        <p:txBody>
          <a:bodyPr wrap="square" rtlCol="0">
            <a:spAutoFit/>
          </a:bodyPr>
          <a:lstStyle/>
          <a:p>
            <a:r>
              <a:rPr lang="en-US"/>
              <a:t>New Concept #5: </a:t>
            </a:r>
          </a:p>
          <a:p>
            <a:r>
              <a:rPr lang="en-US" sz="4400"/>
              <a:t>Inline Approvals</a:t>
            </a:r>
          </a:p>
        </p:txBody>
      </p:sp>
    </p:spTree>
    <p:extLst>
      <p:ext uri="{BB962C8B-B14F-4D97-AF65-F5344CB8AC3E}">
        <p14:creationId xmlns:p14="http://schemas.microsoft.com/office/powerpoint/2010/main" val="245271867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19067" y="173515"/>
            <a:ext cx="4080558" cy="1046440"/>
          </a:xfrm>
          <a:prstGeom prst="rect">
            <a:avLst/>
          </a:prstGeom>
          <a:noFill/>
        </p:spPr>
        <p:txBody>
          <a:bodyPr wrap="square" rtlCol="0">
            <a:spAutoFit/>
          </a:bodyPr>
          <a:lstStyle/>
          <a:p>
            <a:r>
              <a:rPr lang="en-US"/>
              <a:t>New Concept: </a:t>
            </a:r>
          </a:p>
          <a:p>
            <a:r>
              <a:rPr lang="en-US" sz="4400"/>
              <a:t>Inline Approvals</a:t>
            </a:r>
          </a:p>
        </p:txBody>
      </p:sp>
      <p:pic>
        <p:nvPicPr>
          <p:cNvPr id="9" name="Picture 8" descr="A screenshot of a computer&#10;&#10;Description automatically generated">
            <a:extLst>
              <a:ext uri="{FF2B5EF4-FFF2-40B4-BE49-F238E27FC236}">
                <a16:creationId xmlns:a16="http://schemas.microsoft.com/office/drawing/2014/main" id="{902C3009-03BB-1EB0-86FD-2613C98AB1CA}"/>
              </a:ext>
            </a:extLst>
          </p:cNvPr>
          <p:cNvPicPr>
            <a:picLocks noChangeAspect="1"/>
          </p:cNvPicPr>
          <p:nvPr/>
        </p:nvPicPr>
        <p:blipFill>
          <a:blip r:embed="rId3"/>
          <a:stretch>
            <a:fillRect/>
          </a:stretch>
        </p:blipFill>
        <p:spPr>
          <a:xfrm>
            <a:off x="6310319" y="2059090"/>
            <a:ext cx="5536066" cy="2739820"/>
          </a:xfrm>
          <a:prstGeom prst="rect">
            <a:avLst/>
          </a:prstGeom>
        </p:spPr>
      </p:pic>
      <p:cxnSp>
        <p:nvCxnSpPr>
          <p:cNvPr id="10" name="Straight Connector 9">
            <a:extLst>
              <a:ext uri="{FF2B5EF4-FFF2-40B4-BE49-F238E27FC236}">
                <a16:creationId xmlns:a16="http://schemas.microsoft.com/office/drawing/2014/main" id="{A078C818-46D0-59BC-DB55-2B66DC035F9D}"/>
              </a:ext>
            </a:extLst>
          </p:cNvPr>
          <p:cNvCxnSpPr>
            <a:cxnSpLocks/>
          </p:cNvCxnSpPr>
          <p:nvPr/>
        </p:nvCxnSpPr>
        <p:spPr>
          <a:xfrm>
            <a:off x="5962472" y="522250"/>
            <a:ext cx="0" cy="6025896"/>
          </a:xfrm>
          <a:prstGeom prst="line">
            <a:avLst/>
          </a:prstGeom>
          <a:ln w="38100"/>
        </p:spPr>
        <p:style>
          <a:lnRef idx="1">
            <a:schemeClr val="dk1"/>
          </a:lnRef>
          <a:fillRef idx="0">
            <a:schemeClr val="dk1"/>
          </a:fillRef>
          <a:effectRef idx="0">
            <a:schemeClr val="dk1"/>
          </a:effectRef>
          <a:fontRef idx="minor">
            <a:schemeClr val="tx1"/>
          </a:fontRef>
        </p:style>
      </p:cxnSp>
      <p:pic>
        <p:nvPicPr>
          <p:cNvPr id="13" name="Picture 12" descr="A close-up of a word&#10;&#10;Description automatically generated">
            <a:extLst>
              <a:ext uri="{FF2B5EF4-FFF2-40B4-BE49-F238E27FC236}">
                <a16:creationId xmlns:a16="http://schemas.microsoft.com/office/drawing/2014/main" id="{1285C983-BE1C-4827-82B6-6E225B299E68}"/>
              </a:ext>
            </a:extLst>
          </p:cNvPr>
          <p:cNvPicPr>
            <a:picLocks noChangeAspect="1"/>
          </p:cNvPicPr>
          <p:nvPr/>
        </p:nvPicPr>
        <p:blipFill>
          <a:blip r:embed="rId4"/>
          <a:stretch>
            <a:fillRect/>
          </a:stretch>
        </p:blipFill>
        <p:spPr>
          <a:xfrm>
            <a:off x="219067" y="3138149"/>
            <a:ext cx="5487214" cy="794098"/>
          </a:xfrm>
          <a:prstGeom prst="rect">
            <a:avLst/>
          </a:prstGeom>
        </p:spPr>
      </p:pic>
      <p:grpSp>
        <p:nvGrpSpPr>
          <p:cNvPr id="57" name="Group 56">
            <a:extLst>
              <a:ext uri="{FF2B5EF4-FFF2-40B4-BE49-F238E27FC236}">
                <a16:creationId xmlns:a16="http://schemas.microsoft.com/office/drawing/2014/main" id="{6301EF46-AB34-4731-D6C8-AB9CA18FDAF2}"/>
              </a:ext>
            </a:extLst>
          </p:cNvPr>
          <p:cNvGrpSpPr/>
          <p:nvPr/>
        </p:nvGrpSpPr>
        <p:grpSpPr>
          <a:xfrm>
            <a:off x="145916" y="2301251"/>
            <a:ext cx="2577810" cy="1404988"/>
            <a:chOff x="145916" y="2301251"/>
            <a:chExt cx="2577810" cy="1404988"/>
          </a:xfrm>
        </p:grpSpPr>
        <p:sp>
          <p:nvSpPr>
            <p:cNvPr id="11" name="Rounded Rectangle 10">
              <a:extLst>
                <a:ext uri="{FF2B5EF4-FFF2-40B4-BE49-F238E27FC236}">
                  <a16:creationId xmlns:a16="http://schemas.microsoft.com/office/drawing/2014/main" id="{6C4D60C6-5EBC-B24F-D7BC-735D45C695A5}"/>
                </a:ext>
              </a:extLst>
            </p:cNvPr>
            <p:cNvSpPr/>
            <p:nvPr/>
          </p:nvSpPr>
          <p:spPr>
            <a:xfrm>
              <a:off x="145916" y="3083670"/>
              <a:ext cx="1663425" cy="622569"/>
            </a:xfrm>
            <a:prstGeom prst="roundRect">
              <a:avLst/>
            </a:prstGeom>
            <a:noFill/>
            <a:ln w="571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cxnSp>
          <p:nvCxnSpPr>
            <p:cNvPr id="20" name="Straight Arrow Connector 19">
              <a:extLst>
                <a:ext uri="{FF2B5EF4-FFF2-40B4-BE49-F238E27FC236}">
                  <a16:creationId xmlns:a16="http://schemas.microsoft.com/office/drawing/2014/main" id="{55DC5B42-EF86-A659-41BE-FE5BDFA24CDB}"/>
                </a:ext>
              </a:extLst>
            </p:cNvPr>
            <p:cNvCxnSpPr>
              <a:cxnSpLocks/>
            </p:cNvCxnSpPr>
            <p:nvPr/>
          </p:nvCxnSpPr>
          <p:spPr>
            <a:xfrm flipH="1">
              <a:off x="1468877" y="2577830"/>
              <a:ext cx="447472" cy="437744"/>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7" name="Approved output">
              <a:extLst>
                <a:ext uri="{FF2B5EF4-FFF2-40B4-BE49-F238E27FC236}">
                  <a16:creationId xmlns:a16="http://schemas.microsoft.com/office/drawing/2014/main" id="{5BFE5EC7-70AA-0AE7-98EE-366F5BCE6CE2}"/>
                </a:ext>
              </a:extLst>
            </p:cNvPr>
            <p:cNvSpPr txBox="1"/>
            <p:nvPr/>
          </p:nvSpPr>
          <p:spPr>
            <a:xfrm>
              <a:off x="894956" y="2301251"/>
              <a:ext cx="1828770" cy="369332"/>
            </a:xfrm>
            <a:prstGeom prst="rect">
              <a:avLst/>
            </a:prstGeom>
            <a:noFill/>
          </p:spPr>
          <p:txBody>
            <a:bodyPr wrap="none" rtlCol="0">
              <a:spAutoFit/>
            </a:bodyPr>
            <a:lstStyle/>
            <a:p>
              <a:r>
                <a:rPr lang="en-US" u="sng">
                  <a:solidFill>
                    <a:srgbClr val="C00000"/>
                  </a:solidFill>
                  <a:latin typeface="Ink Free" panose="020F0502020204030204" pitchFamily="34" charset="0"/>
                  <a:ea typeface="Heiti TC Medium" pitchFamily="2" charset="-128"/>
                </a:rPr>
                <a:t>Approved</a:t>
              </a:r>
              <a:r>
                <a:rPr lang="en-US" u="sng">
                  <a:solidFill>
                    <a:srgbClr val="C00000"/>
                  </a:solidFill>
                </a:rPr>
                <a:t> </a:t>
              </a:r>
              <a:r>
                <a:rPr lang="en-US" u="sng">
                  <a:solidFill>
                    <a:srgbClr val="C00000"/>
                  </a:solidFill>
                  <a:latin typeface="Ink Free" panose="020F0502020204030204" pitchFamily="34" charset="0"/>
                  <a:ea typeface="Heiti TC Medium" pitchFamily="2" charset="-128"/>
                </a:rPr>
                <a:t>output</a:t>
              </a:r>
            </a:p>
          </p:txBody>
        </p:sp>
      </p:grpSp>
      <p:grpSp>
        <p:nvGrpSpPr>
          <p:cNvPr id="58" name="Group 57">
            <a:extLst>
              <a:ext uri="{FF2B5EF4-FFF2-40B4-BE49-F238E27FC236}">
                <a16:creationId xmlns:a16="http://schemas.microsoft.com/office/drawing/2014/main" id="{578A1A1B-BE88-53ED-4244-67820DE33E3F}"/>
              </a:ext>
            </a:extLst>
          </p:cNvPr>
          <p:cNvGrpSpPr/>
          <p:nvPr/>
        </p:nvGrpSpPr>
        <p:grpSpPr>
          <a:xfrm>
            <a:off x="3073656" y="3535198"/>
            <a:ext cx="2540970" cy="1448378"/>
            <a:chOff x="3073656" y="3535198"/>
            <a:chExt cx="2540970" cy="1448378"/>
          </a:xfrm>
        </p:grpSpPr>
        <p:sp>
          <p:nvSpPr>
            <p:cNvPr id="14" name="Rounded Rectangle 13">
              <a:extLst>
                <a:ext uri="{FF2B5EF4-FFF2-40B4-BE49-F238E27FC236}">
                  <a16:creationId xmlns:a16="http://schemas.microsoft.com/office/drawing/2014/main" id="{27FC7D83-39B3-B837-C42E-64A6974ACB42}"/>
                </a:ext>
              </a:extLst>
            </p:cNvPr>
            <p:cNvSpPr/>
            <p:nvPr/>
          </p:nvSpPr>
          <p:spPr>
            <a:xfrm>
              <a:off x="3073656" y="3535198"/>
              <a:ext cx="2540970" cy="432071"/>
            </a:xfrm>
            <a:prstGeom prst="roundRect">
              <a:avLst/>
            </a:prstGeom>
            <a:noFill/>
            <a:ln w="571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35" name="TextBox 34">
              <a:extLst>
                <a:ext uri="{FF2B5EF4-FFF2-40B4-BE49-F238E27FC236}">
                  <a16:creationId xmlns:a16="http://schemas.microsoft.com/office/drawing/2014/main" id="{116AD822-BBB0-36AF-B3DE-CD3195ABF755}"/>
                </a:ext>
              </a:extLst>
            </p:cNvPr>
            <p:cNvSpPr txBox="1"/>
            <p:nvPr/>
          </p:nvSpPr>
          <p:spPr>
            <a:xfrm>
              <a:off x="3726601" y="4614244"/>
              <a:ext cx="1548822" cy="369332"/>
            </a:xfrm>
            <a:prstGeom prst="rect">
              <a:avLst/>
            </a:prstGeom>
            <a:noFill/>
          </p:spPr>
          <p:txBody>
            <a:bodyPr wrap="none" rtlCol="0">
              <a:spAutoFit/>
            </a:bodyPr>
            <a:lstStyle/>
            <a:p>
              <a:r>
                <a:rPr lang="en-US" u="sng">
                  <a:solidFill>
                    <a:srgbClr val="C00000"/>
                  </a:solidFill>
                  <a:latin typeface="Ink Free" panose="020F0502020204030204" pitchFamily="34" charset="0"/>
                  <a:ea typeface="Heiti TC Medium" pitchFamily="2" charset="-128"/>
                </a:rPr>
                <a:t>How to invoke</a:t>
              </a:r>
            </a:p>
          </p:txBody>
        </p:sp>
        <p:cxnSp>
          <p:nvCxnSpPr>
            <p:cNvPr id="36" name="Straight Arrow Connector 35">
              <a:extLst>
                <a:ext uri="{FF2B5EF4-FFF2-40B4-BE49-F238E27FC236}">
                  <a16:creationId xmlns:a16="http://schemas.microsoft.com/office/drawing/2014/main" id="{E9D6416C-1AC8-AAD5-0EE0-7A6A8832D03F}"/>
                </a:ext>
              </a:extLst>
            </p:cNvPr>
            <p:cNvCxnSpPr>
              <a:cxnSpLocks/>
              <a:stCxn id="35" idx="0"/>
            </p:cNvCxnSpPr>
            <p:nvPr/>
          </p:nvCxnSpPr>
          <p:spPr>
            <a:xfrm flipH="1" flipV="1">
              <a:off x="4173166" y="4134255"/>
              <a:ext cx="327846" cy="479989"/>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0" name="Group 59">
            <a:extLst>
              <a:ext uri="{FF2B5EF4-FFF2-40B4-BE49-F238E27FC236}">
                <a16:creationId xmlns:a16="http://schemas.microsoft.com/office/drawing/2014/main" id="{9C91740B-D697-2B51-EC71-BA1C2FB1F758}"/>
              </a:ext>
            </a:extLst>
          </p:cNvPr>
          <p:cNvGrpSpPr/>
          <p:nvPr/>
        </p:nvGrpSpPr>
        <p:grpSpPr>
          <a:xfrm>
            <a:off x="10044572" y="1340302"/>
            <a:ext cx="1981633" cy="1466128"/>
            <a:chOff x="10044572" y="1340302"/>
            <a:chExt cx="1981633" cy="1466128"/>
          </a:xfrm>
        </p:grpSpPr>
        <p:sp>
          <p:nvSpPr>
            <p:cNvPr id="40" name="TextBox 39">
              <a:extLst>
                <a:ext uri="{FF2B5EF4-FFF2-40B4-BE49-F238E27FC236}">
                  <a16:creationId xmlns:a16="http://schemas.microsoft.com/office/drawing/2014/main" id="{98C71106-7EFF-1B8D-6706-FD1FFE862C59}"/>
                </a:ext>
              </a:extLst>
            </p:cNvPr>
            <p:cNvSpPr txBox="1"/>
            <p:nvPr/>
          </p:nvSpPr>
          <p:spPr>
            <a:xfrm>
              <a:off x="10044572" y="1340302"/>
              <a:ext cx="1981633" cy="369332"/>
            </a:xfrm>
            <a:prstGeom prst="rect">
              <a:avLst/>
            </a:prstGeom>
            <a:noFill/>
          </p:spPr>
          <p:txBody>
            <a:bodyPr wrap="none" rtlCol="0">
              <a:spAutoFit/>
            </a:bodyPr>
            <a:lstStyle/>
            <a:p>
              <a:r>
                <a:rPr lang="en-US" u="sng">
                  <a:solidFill>
                    <a:srgbClr val="C00000"/>
                  </a:solidFill>
                  <a:latin typeface="Ink Free" panose="020F0502020204030204" pitchFamily="34" charset="0"/>
                  <a:ea typeface="Heiti TC Medium" pitchFamily="2" charset="-128"/>
                </a:rPr>
                <a:t>Original source file</a:t>
              </a:r>
            </a:p>
          </p:txBody>
        </p:sp>
        <p:cxnSp>
          <p:nvCxnSpPr>
            <p:cNvPr id="41" name="Straight Arrow Connector 40">
              <a:extLst>
                <a:ext uri="{FF2B5EF4-FFF2-40B4-BE49-F238E27FC236}">
                  <a16:creationId xmlns:a16="http://schemas.microsoft.com/office/drawing/2014/main" id="{65D701C4-3201-A654-BCB1-69D2F5918589}"/>
                </a:ext>
              </a:extLst>
            </p:cNvPr>
            <p:cNvCxnSpPr>
              <a:cxnSpLocks/>
            </p:cNvCxnSpPr>
            <p:nvPr/>
          </p:nvCxnSpPr>
          <p:spPr>
            <a:xfrm flipH="1">
              <a:off x="10573461" y="1614014"/>
              <a:ext cx="450282" cy="1192416"/>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9" name="Group 58">
            <a:extLst>
              <a:ext uri="{FF2B5EF4-FFF2-40B4-BE49-F238E27FC236}">
                <a16:creationId xmlns:a16="http://schemas.microsoft.com/office/drawing/2014/main" id="{457B8AE5-EC64-5FE7-F388-4E46CBFC613D}"/>
              </a:ext>
            </a:extLst>
          </p:cNvPr>
          <p:cNvGrpSpPr/>
          <p:nvPr/>
        </p:nvGrpSpPr>
        <p:grpSpPr>
          <a:xfrm>
            <a:off x="6491362" y="1340302"/>
            <a:ext cx="2419252" cy="1456400"/>
            <a:chOff x="6491362" y="1340302"/>
            <a:chExt cx="2419252" cy="1456400"/>
          </a:xfrm>
        </p:grpSpPr>
        <p:sp>
          <p:nvSpPr>
            <p:cNvPr id="47" name="TextBox 46">
              <a:extLst>
                <a:ext uri="{FF2B5EF4-FFF2-40B4-BE49-F238E27FC236}">
                  <a16:creationId xmlns:a16="http://schemas.microsoft.com/office/drawing/2014/main" id="{51B3F630-FECB-82E5-902C-26EE856C8BD0}"/>
                </a:ext>
              </a:extLst>
            </p:cNvPr>
            <p:cNvSpPr txBox="1"/>
            <p:nvPr/>
          </p:nvSpPr>
          <p:spPr>
            <a:xfrm>
              <a:off x="6491362" y="1340302"/>
              <a:ext cx="2419252" cy="369332"/>
            </a:xfrm>
            <a:prstGeom prst="rect">
              <a:avLst/>
            </a:prstGeom>
            <a:noFill/>
          </p:spPr>
          <p:txBody>
            <a:bodyPr wrap="none" rtlCol="0">
              <a:spAutoFit/>
            </a:bodyPr>
            <a:lstStyle/>
            <a:p>
              <a:r>
                <a:rPr lang="en-US" u="sng">
                  <a:solidFill>
                    <a:srgbClr val="C00000"/>
                  </a:solidFill>
                  <a:latin typeface="Ink Free" panose="020F0502020204030204" pitchFamily="34" charset="0"/>
                  <a:ea typeface="Heiti TC Medium" pitchFamily="2" charset="-128"/>
                </a:rPr>
                <a:t>Possible new source file</a:t>
              </a:r>
            </a:p>
          </p:txBody>
        </p:sp>
        <p:cxnSp>
          <p:nvCxnSpPr>
            <p:cNvPr id="48" name="Straight Arrow Connector 47">
              <a:extLst>
                <a:ext uri="{FF2B5EF4-FFF2-40B4-BE49-F238E27FC236}">
                  <a16:creationId xmlns:a16="http://schemas.microsoft.com/office/drawing/2014/main" id="{EE9FA149-D08E-1DED-AB07-4E28DB81F0C3}"/>
                </a:ext>
              </a:extLst>
            </p:cNvPr>
            <p:cNvCxnSpPr>
              <a:cxnSpLocks/>
            </p:cNvCxnSpPr>
            <p:nvPr/>
          </p:nvCxnSpPr>
          <p:spPr>
            <a:xfrm>
              <a:off x="7625320" y="1614014"/>
              <a:ext cx="302723" cy="1182688"/>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1" name="Group 60">
            <a:extLst>
              <a:ext uri="{FF2B5EF4-FFF2-40B4-BE49-F238E27FC236}">
                <a16:creationId xmlns:a16="http://schemas.microsoft.com/office/drawing/2014/main" id="{879C08EF-7847-E5C1-0E66-23A2CC9DFBFF}"/>
              </a:ext>
            </a:extLst>
          </p:cNvPr>
          <p:cNvGrpSpPr/>
          <p:nvPr/>
        </p:nvGrpSpPr>
        <p:grpSpPr>
          <a:xfrm>
            <a:off x="6443454" y="3593000"/>
            <a:ext cx="2471667" cy="2513172"/>
            <a:chOff x="6443454" y="3593000"/>
            <a:chExt cx="2471667" cy="2513172"/>
          </a:xfrm>
        </p:grpSpPr>
        <p:sp>
          <p:nvSpPr>
            <p:cNvPr id="52" name="Rounded Rectangle 51">
              <a:extLst>
                <a:ext uri="{FF2B5EF4-FFF2-40B4-BE49-F238E27FC236}">
                  <a16:creationId xmlns:a16="http://schemas.microsoft.com/office/drawing/2014/main" id="{0C51FD76-9C43-CEF9-363B-F38EF4FFBA32}"/>
                </a:ext>
              </a:extLst>
            </p:cNvPr>
            <p:cNvSpPr/>
            <p:nvPr/>
          </p:nvSpPr>
          <p:spPr>
            <a:xfrm>
              <a:off x="6443454" y="3593000"/>
              <a:ext cx="435487" cy="275210"/>
            </a:xfrm>
            <a:prstGeom prst="roundRect">
              <a:avLst/>
            </a:prstGeom>
            <a:noFill/>
            <a:ln w="571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53" name="TextBox 52">
              <a:extLst>
                <a:ext uri="{FF2B5EF4-FFF2-40B4-BE49-F238E27FC236}">
                  <a16:creationId xmlns:a16="http://schemas.microsoft.com/office/drawing/2014/main" id="{105A32AF-4C7B-7A6A-61EB-0CDEDAC06CE9}"/>
                </a:ext>
              </a:extLst>
            </p:cNvPr>
            <p:cNvSpPr txBox="1"/>
            <p:nvPr/>
          </p:nvSpPr>
          <p:spPr>
            <a:xfrm>
              <a:off x="6600064" y="5459841"/>
              <a:ext cx="2315057" cy="646331"/>
            </a:xfrm>
            <a:prstGeom prst="rect">
              <a:avLst/>
            </a:prstGeom>
            <a:noFill/>
          </p:spPr>
          <p:txBody>
            <a:bodyPr wrap="none" rtlCol="0">
              <a:spAutoFit/>
            </a:bodyPr>
            <a:lstStyle/>
            <a:p>
              <a:r>
                <a:rPr lang="en-US" u="sng">
                  <a:solidFill>
                    <a:srgbClr val="C00000"/>
                  </a:solidFill>
                  <a:latin typeface="Ink Free" panose="020F0502020204030204" pitchFamily="34" charset="0"/>
                  <a:ea typeface="Heiti TC Medium" pitchFamily="2" charset="-128"/>
                </a:rPr>
                <a:t>Pressing this modifies</a:t>
              </a:r>
            </a:p>
            <a:p>
              <a:r>
                <a:rPr lang="en-US" u="sng">
                  <a:solidFill>
                    <a:srgbClr val="C00000"/>
                  </a:solidFill>
                  <a:latin typeface="Ink Free" panose="020F0502020204030204" pitchFamily="34" charset="0"/>
                  <a:ea typeface="Heiti TC Medium" pitchFamily="2" charset="-128"/>
                </a:rPr>
                <a:t>your source code</a:t>
              </a:r>
            </a:p>
          </p:txBody>
        </p:sp>
        <p:cxnSp>
          <p:nvCxnSpPr>
            <p:cNvPr id="54" name="Straight Arrow Connector 53">
              <a:extLst>
                <a:ext uri="{FF2B5EF4-FFF2-40B4-BE49-F238E27FC236}">
                  <a16:creationId xmlns:a16="http://schemas.microsoft.com/office/drawing/2014/main" id="{34747D4D-0D6B-4379-3DD6-0119D55F477C}"/>
                </a:ext>
              </a:extLst>
            </p:cNvPr>
            <p:cNvCxnSpPr>
              <a:cxnSpLocks/>
              <a:stCxn id="53" idx="0"/>
            </p:cNvCxnSpPr>
            <p:nvPr/>
          </p:nvCxnSpPr>
          <p:spPr>
            <a:xfrm flipH="1" flipV="1">
              <a:off x="6780179" y="3932247"/>
              <a:ext cx="977414" cy="1527594"/>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
        <p:nvSpPr>
          <p:cNvPr id="62" name="Approved output">
            <a:extLst>
              <a:ext uri="{FF2B5EF4-FFF2-40B4-BE49-F238E27FC236}">
                <a16:creationId xmlns:a16="http://schemas.microsoft.com/office/drawing/2014/main" id="{C224622B-F96E-63D9-0AD5-B13DFA2B46E9}"/>
              </a:ext>
            </a:extLst>
          </p:cNvPr>
          <p:cNvSpPr txBox="1"/>
          <p:nvPr/>
        </p:nvSpPr>
        <p:spPr>
          <a:xfrm>
            <a:off x="271223" y="1184728"/>
            <a:ext cx="2143536" cy="369332"/>
          </a:xfrm>
          <a:prstGeom prst="rect">
            <a:avLst/>
          </a:prstGeom>
          <a:noFill/>
        </p:spPr>
        <p:txBody>
          <a:bodyPr wrap="none" rtlCol="0">
            <a:spAutoFit/>
          </a:bodyPr>
          <a:lstStyle/>
          <a:p>
            <a:r>
              <a:rPr lang="en-US">
                <a:solidFill>
                  <a:srgbClr val="C00000"/>
                </a:solidFill>
                <a:latin typeface="Ink Free" panose="020F0502020204030204" pitchFamily="34" charset="0"/>
                <a:ea typeface="Heiti TC Medium" pitchFamily="2" charset="-128"/>
              </a:rPr>
              <a:t>“Look mom, no files!”</a:t>
            </a:r>
          </a:p>
        </p:txBody>
      </p:sp>
    </p:spTree>
    <p:extLst>
      <p:ext uri="{BB962C8B-B14F-4D97-AF65-F5344CB8AC3E}">
        <p14:creationId xmlns:p14="http://schemas.microsoft.com/office/powerpoint/2010/main" val="2210612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587752" y="2519720"/>
            <a:ext cx="7470648" cy="1046440"/>
          </a:xfrm>
          <a:prstGeom prst="rect">
            <a:avLst/>
          </a:prstGeom>
          <a:noFill/>
        </p:spPr>
        <p:txBody>
          <a:bodyPr wrap="square" rtlCol="0">
            <a:spAutoFit/>
          </a:bodyPr>
          <a:lstStyle/>
          <a:p>
            <a:r>
              <a:rPr lang="en-US"/>
              <a:t>Week 3 </a:t>
            </a:r>
          </a:p>
          <a:p>
            <a:r>
              <a:rPr lang="en-US" sz="4400"/>
              <a:t>What happened</a:t>
            </a:r>
          </a:p>
        </p:txBody>
      </p:sp>
    </p:spTree>
    <p:extLst>
      <p:ext uri="{BB962C8B-B14F-4D97-AF65-F5344CB8AC3E}">
        <p14:creationId xmlns:p14="http://schemas.microsoft.com/office/powerpoint/2010/main" val="98861256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AD18EED-1772-AEC6-9186-91C869E58250}"/>
              </a:ext>
            </a:extLst>
          </p:cNvPr>
          <p:cNvSpPr txBox="1"/>
          <p:nvPr/>
        </p:nvSpPr>
        <p:spPr>
          <a:xfrm>
            <a:off x="130893" y="247714"/>
            <a:ext cx="2054941" cy="830997"/>
          </a:xfrm>
          <a:prstGeom prst="rect">
            <a:avLst/>
          </a:prstGeom>
          <a:noFill/>
        </p:spPr>
        <p:txBody>
          <a:bodyPr wrap="square">
            <a:spAutoFit/>
          </a:bodyPr>
          <a:lstStyle/>
          <a:p>
            <a:r>
              <a:rPr lang="en-US" sz="2400" dirty="0">
                <a:latin typeface="Ink Free" panose="020F0502020204030204" pitchFamily="34" charset="0"/>
                <a:ea typeface="Heiti TC Medium" pitchFamily="2" charset="-128"/>
              </a:rPr>
              <a:t>Complex </a:t>
            </a:r>
          </a:p>
          <a:p>
            <a:r>
              <a:rPr lang="en-US" sz="2400" dirty="0">
                <a:latin typeface="Ink Free" panose="020F0502020204030204" pitchFamily="34" charset="0"/>
                <a:ea typeface="Heiti TC Medium" pitchFamily="2" charset="-128"/>
              </a:rPr>
              <a:t>Tests</a:t>
            </a:r>
          </a:p>
        </p:txBody>
      </p:sp>
      <p:sp>
        <p:nvSpPr>
          <p:cNvPr id="7" name="TextBox 6">
            <a:extLst>
              <a:ext uri="{FF2B5EF4-FFF2-40B4-BE49-F238E27FC236}">
                <a16:creationId xmlns:a16="http://schemas.microsoft.com/office/drawing/2014/main" id="{395A8195-67E6-3920-424B-685B5F5DA752}"/>
              </a:ext>
            </a:extLst>
          </p:cNvPr>
          <p:cNvSpPr txBox="1"/>
          <p:nvPr/>
        </p:nvSpPr>
        <p:spPr>
          <a:xfrm>
            <a:off x="6110747" y="779596"/>
            <a:ext cx="178947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ApprovalTests</a:t>
            </a:r>
          </a:p>
        </p:txBody>
      </p:sp>
      <p:sp>
        <p:nvSpPr>
          <p:cNvPr id="8" name="TextBox 7">
            <a:extLst>
              <a:ext uri="{FF2B5EF4-FFF2-40B4-BE49-F238E27FC236}">
                <a16:creationId xmlns:a16="http://schemas.microsoft.com/office/drawing/2014/main" id="{E109BF4A-8D91-BEA5-C275-9942A8B6639B}"/>
              </a:ext>
            </a:extLst>
          </p:cNvPr>
          <p:cNvSpPr txBox="1"/>
          <p:nvPr/>
        </p:nvSpPr>
        <p:spPr>
          <a:xfrm>
            <a:off x="9871990" y="1483861"/>
            <a:ext cx="162302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 Storyboard</a:t>
            </a:r>
          </a:p>
        </p:txBody>
      </p:sp>
      <p:sp>
        <p:nvSpPr>
          <p:cNvPr id="9" name="TextBox 8">
            <a:extLst>
              <a:ext uri="{FF2B5EF4-FFF2-40B4-BE49-F238E27FC236}">
                <a16:creationId xmlns:a16="http://schemas.microsoft.com/office/drawing/2014/main" id="{BE0372A1-59B8-85DF-E48A-58B45E1D6D18}"/>
              </a:ext>
            </a:extLst>
          </p:cNvPr>
          <p:cNvSpPr txBox="1"/>
          <p:nvPr/>
        </p:nvSpPr>
        <p:spPr>
          <a:xfrm>
            <a:off x="8352502" y="3636748"/>
            <a:ext cx="1484671" cy="338554"/>
          </a:xfrm>
          <a:prstGeom prst="rect">
            <a:avLst/>
          </a:prstGeom>
          <a:noFill/>
        </p:spPr>
        <p:txBody>
          <a:bodyPr wrap="square">
            <a:spAutoFit/>
          </a:bodyPr>
          <a:lstStyle/>
          <a:p>
            <a:r>
              <a:rPr lang="en-US" sz="1600" dirty="0">
                <a:latin typeface="Ink Free" panose="020F0502020204030204" pitchFamily="34" charset="0"/>
                <a:ea typeface="Heiti TC Medium" pitchFamily="2" charset="-128"/>
              </a:rPr>
              <a:t>JSON</a:t>
            </a:r>
          </a:p>
        </p:txBody>
      </p:sp>
      <p:sp>
        <p:nvSpPr>
          <p:cNvPr id="10" name="TextBox 9">
            <a:extLst>
              <a:ext uri="{FF2B5EF4-FFF2-40B4-BE49-F238E27FC236}">
                <a16:creationId xmlns:a16="http://schemas.microsoft.com/office/drawing/2014/main" id="{A06D618A-4C4A-95AE-DD9B-98F6BC7D7FA5}"/>
              </a:ext>
            </a:extLst>
          </p:cNvPr>
          <p:cNvSpPr txBox="1"/>
          <p:nvPr/>
        </p:nvSpPr>
        <p:spPr>
          <a:xfrm>
            <a:off x="9504105" y="5065193"/>
            <a:ext cx="1484671" cy="338554"/>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Inline</a:t>
            </a:r>
          </a:p>
        </p:txBody>
      </p:sp>
      <p:sp>
        <p:nvSpPr>
          <p:cNvPr id="19" name="Freeform 18">
            <a:extLst>
              <a:ext uri="{FF2B5EF4-FFF2-40B4-BE49-F238E27FC236}">
                <a16:creationId xmlns:a16="http://schemas.microsoft.com/office/drawing/2014/main" id="{049FC801-B78F-842F-9221-674D603FAE5D}"/>
              </a:ext>
            </a:extLst>
          </p:cNvPr>
          <p:cNvSpPr/>
          <p:nvPr/>
        </p:nvSpPr>
        <p:spPr>
          <a:xfrm>
            <a:off x="1449643" y="808367"/>
            <a:ext cx="1627238" cy="557840"/>
          </a:xfrm>
          <a:custGeom>
            <a:avLst/>
            <a:gdLst>
              <a:gd name="connsiteX0" fmla="*/ 0 w 1494503"/>
              <a:gd name="connsiteY0" fmla="*/ 0 h 838410"/>
              <a:gd name="connsiteX1" fmla="*/ 294968 w 1494503"/>
              <a:gd name="connsiteY1" fmla="*/ 835742 h 838410"/>
              <a:gd name="connsiteX2" fmla="*/ 884903 w 1494503"/>
              <a:gd name="connsiteY2" fmla="*/ 275303 h 838410"/>
              <a:gd name="connsiteX3" fmla="*/ 1494503 w 1494503"/>
              <a:gd name="connsiteY3" fmla="*/ 560438 h 838410"/>
            </a:gdLst>
            <a:ahLst/>
            <a:cxnLst>
              <a:cxn ang="0">
                <a:pos x="connsiteX0" y="connsiteY0"/>
              </a:cxn>
              <a:cxn ang="0">
                <a:pos x="connsiteX1" y="connsiteY1"/>
              </a:cxn>
              <a:cxn ang="0">
                <a:pos x="connsiteX2" y="connsiteY2"/>
              </a:cxn>
              <a:cxn ang="0">
                <a:pos x="connsiteX3" y="connsiteY3"/>
              </a:cxn>
            </a:cxnLst>
            <a:rect l="l" t="t" r="r" b="b"/>
            <a:pathLst>
              <a:path w="1494503" h="838410">
                <a:moveTo>
                  <a:pt x="0" y="0"/>
                </a:moveTo>
                <a:cubicBezTo>
                  <a:pt x="73742" y="394929"/>
                  <a:pt x="147484" y="789858"/>
                  <a:pt x="294968" y="835742"/>
                </a:cubicBezTo>
                <a:cubicBezTo>
                  <a:pt x="442452" y="881626"/>
                  <a:pt x="684981" y="321187"/>
                  <a:pt x="884903" y="275303"/>
                </a:cubicBezTo>
                <a:cubicBezTo>
                  <a:pt x="1084825" y="229419"/>
                  <a:pt x="1424039" y="493251"/>
                  <a:pt x="1494503" y="560438"/>
                </a:cubicBezTo>
              </a:path>
            </a:pathLst>
          </a:custGeom>
          <a:noFill/>
          <a:ln w="28575">
            <a:prstDash val="dash"/>
            <a:headEnd type="none" w="med" len="med"/>
            <a:tailEnd type="triangle" w="med" len="med"/>
            <a:extLst>
              <a:ext uri="{C807C97D-BFC1-408E-A445-0C87EB9F89A2}">
                <ask:lineSketchStyleProps xmlns:ask="http://schemas.microsoft.com/office/drawing/2018/sketchyshapes" sd="657918408">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20">
            <a:extLst>
              <a:ext uri="{FF2B5EF4-FFF2-40B4-BE49-F238E27FC236}">
                <a16:creationId xmlns:a16="http://schemas.microsoft.com/office/drawing/2014/main" id="{247C16CE-C11B-5B47-D07A-69BADEE90455}"/>
              </a:ext>
            </a:extLst>
          </p:cNvPr>
          <p:cNvSpPr/>
          <p:nvPr/>
        </p:nvSpPr>
        <p:spPr>
          <a:xfrm flipV="1">
            <a:off x="7900220" y="1087287"/>
            <a:ext cx="1800529" cy="461665"/>
          </a:xfrm>
          <a:custGeom>
            <a:avLst/>
            <a:gdLst>
              <a:gd name="connsiteX0" fmla="*/ 0 w 1293471"/>
              <a:gd name="connsiteY0" fmla="*/ 796413 h 796413"/>
              <a:gd name="connsiteX1" fmla="*/ 1012722 w 1293471"/>
              <a:gd name="connsiteY1" fmla="*/ 462116 h 796413"/>
              <a:gd name="connsiteX2" fmla="*/ 1288026 w 1293471"/>
              <a:gd name="connsiteY2" fmla="*/ 0 h 796413"/>
            </a:gdLst>
            <a:ahLst/>
            <a:cxnLst>
              <a:cxn ang="0">
                <a:pos x="connsiteX0" y="connsiteY0"/>
              </a:cxn>
              <a:cxn ang="0">
                <a:pos x="connsiteX1" y="connsiteY1"/>
              </a:cxn>
              <a:cxn ang="0">
                <a:pos x="connsiteX2" y="connsiteY2"/>
              </a:cxn>
            </a:cxnLst>
            <a:rect l="l" t="t" r="r" b="b"/>
            <a:pathLst>
              <a:path w="1293471" h="796413">
                <a:moveTo>
                  <a:pt x="0" y="796413"/>
                </a:moveTo>
                <a:cubicBezTo>
                  <a:pt x="399025" y="695632"/>
                  <a:pt x="798051" y="594851"/>
                  <a:pt x="1012722" y="462116"/>
                </a:cubicBezTo>
                <a:cubicBezTo>
                  <a:pt x="1227393" y="329381"/>
                  <a:pt x="1317523" y="11471"/>
                  <a:pt x="1288026" y="0"/>
                </a:cubicBezTo>
              </a:path>
            </a:pathLst>
          </a:custGeom>
          <a:noFill/>
          <a:ln w="28575">
            <a:prstDash val="dash"/>
            <a:headEnd type="none" w="med" len="med"/>
            <a:tailEnd type="triangle" w="med" len="med"/>
            <a:extLst>
              <a:ext uri="{C807C97D-BFC1-408E-A445-0C87EB9F89A2}">
                <ask:lineSketchStyleProps xmlns:ask="http://schemas.microsoft.com/office/drawing/2018/sketchyshapes" sd="1390129798">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22">
            <a:extLst>
              <a:ext uri="{FF2B5EF4-FFF2-40B4-BE49-F238E27FC236}">
                <a16:creationId xmlns:a16="http://schemas.microsoft.com/office/drawing/2014/main" id="{9F8F4576-9695-0DCD-7DEB-0ECCB64D947E}"/>
              </a:ext>
            </a:extLst>
          </p:cNvPr>
          <p:cNvSpPr/>
          <p:nvPr/>
        </p:nvSpPr>
        <p:spPr>
          <a:xfrm>
            <a:off x="8630924" y="2221595"/>
            <a:ext cx="2487561" cy="1383409"/>
          </a:xfrm>
          <a:custGeom>
            <a:avLst/>
            <a:gdLst>
              <a:gd name="connsiteX0" fmla="*/ 2153264 w 2951027"/>
              <a:gd name="connsiteY0" fmla="*/ 0 h 1455174"/>
              <a:gd name="connsiteX1" fmla="*/ 2949677 w 2951027"/>
              <a:gd name="connsiteY1" fmla="*/ 403122 h 1455174"/>
              <a:gd name="connsiteX2" fmla="*/ 2310580 w 2951027"/>
              <a:gd name="connsiteY2" fmla="*/ 983226 h 1455174"/>
              <a:gd name="connsiteX3" fmla="*/ 1120877 w 2951027"/>
              <a:gd name="connsiteY3" fmla="*/ 1042219 h 1455174"/>
              <a:gd name="connsiteX4" fmla="*/ 285135 w 2951027"/>
              <a:gd name="connsiteY4" fmla="*/ 1130710 h 1455174"/>
              <a:gd name="connsiteX5" fmla="*/ 0 w 2951027"/>
              <a:gd name="connsiteY5" fmla="*/ 1455174 h 1455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51027" h="1455174">
                <a:moveTo>
                  <a:pt x="2153264" y="0"/>
                </a:moveTo>
                <a:cubicBezTo>
                  <a:pt x="2538361" y="119625"/>
                  <a:pt x="2923458" y="239251"/>
                  <a:pt x="2949677" y="403122"/>
                </a:cubicBezTo>
                <a:cubicBezTo>
                  <a:pt x="2975896" y="566993"/>
                  <a:pt x="2615380" y="876710"/>
                  <a:pt x="2310580" y="983226"/>
                </a:cubicBezTo>
                <a:cubicBezTo>
                  <a:pt x="2005780" y="1089742"/>
                  <a:pt x="1458451" y="1017638"/>
                  <a:pt x="1120877" y="1042219"/>
                </a:cubicBezTo>
                <a:cubicBezTo>
                  <a:pt x="783303" y="1066800"/>
                  <a:pt x="471948" y="1061884"/>
                  <a:pt x="285135" y="1130710"/>
                </a:cubicBezTo>
                <a:cubicBezTo>
                  <a:pt x="98322" y="1199536"/>
                  <a:pt x="32774" y="1406013"/>
                  <a:pt x="0" y="1455174"/>
                </a:cubicBezTo>
              </a:path>
            </a:pathLst>
          </a:custGeom>
          <a:noFill/>
          <a:ln w="28575">
            <a:prstDash val="dash"/>
            <a:headEnd type="none" w="med" len="med"/>
            <a:tailEnd type="triangle" w="med" len="med"/>
            <a:extLst>
              <a:ext uri="{C807C97D-BFC1-408E-A445-0C87EB9F89A2}">
                <ask:lineSketchStyleProps xmlns:ask="http://schemas.microsoft.com/office/drawing/2018/sketchyshapes" sd="811672026">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25">
            <a:extLst>
              <a:ext uri="{FF2B5EF4-FFF2-40B4-BE49-F238E27FC236}">
                <a16:creationId xmlns:a16="http://schemas.microsoft.com/office/drawing/2014/main" id="{D94E75C3-BE98-5263-2AC4-828F0C208179}"/>
              </a:ext>
            </a:extLst>
          </p:cNvPr>
          <p:cNvSpPr/>
          <p:nvPr/>
        </p:nvSpPr>
        <p:spPr>
          <a:xfrm>
            <a:off x="8898193" y="4129548"/>
            <a:ext cx="938979" cy="766918"/>
          </a:xfrm>
          <a:custGeom>
            <a:avLst/>
            <a:gdLst>
              <a:gd name="connsiteX0" fmla="*/ 0 w 462116"/>
              <a:gd name="connsiteY0" fmla="*/ 0 h 914400"/>
              <a:gd name="connsiteX1" fmla="*/ 452283 w 462116"/>
              <a:gd name="connsiteY1" fmla="*/ 383458 h 914400"/>
              <a:gd name="connsiteX2" fmla="*/ 265471 w 462116"/>
              <a:gd name="connsiteY2" fmla="*/ 570271 h 914400"/>
              <a:gd name="connsiteX3" fmla="*/ 462116 w 462116"/>
              <a:gd name="connsiteY3" fmla="*/ 914400 h 914400"/>
            </a:gdLst>
            <a:ahLst/>
            <a:cxnLst>
              <a:cxn ang="0">
                <a:pos x="connsiteX0" y="connsiteY0"/>
              </a:cxn>
              <a:cxn ang="0">
                <a:pos x="connsiteX1" y="connsiteY1"/>
              </a:cxn>
              <a:cxn ang="0">
                <a:pos x="connsiteX2" y="connsiteY2"/>
              </a:cxn>
              <a:cxn ang="0">
                <a:pos x="connsiteX3" y="connsiteY3"/>
              </a:cxn>
            </a:cxnLst>
            <a:rect l="l" t="t" r="r" b="b"/>
            <a:pathLst>
              <a:path w="462116" h="914400">
                <a:moveTo>
                  <a:pt x="0" y="0"/>
                </a:moveTo>
                <a:cubicBezTo>
                  <a:pt x="204019" y="144206"/>
                  <a:pt x="408038" y="288413"/>
                  <a:pt x="452283" y="383458"/>
                </a:cubicBezTo>
                <a:cubicBezTo>
                  <a:pt x="496528" y="478503"/>
                  <a:pt x="263832" y="481781"/>
                  <a:pt x="265471" y="570271"/>
                </a:cubicBezTo>
                <a:cubicBezTo>
                  <a:pt x="267110" y="658761"/>
                  <a:pt x="364613" y="786580"/>
                  <a:pt x="462116" y="914400"/>
                </a:cubicBezTo>
              </a:path>
            </a:pathLst>
          </a:custGeom>
          <a:noFill/>
          <a:ln w="28575">
            <a:prstDash val="dash"/>
            <a:headEnd type="none" w="med" len="med"/>
            <a:tailEnd type="triangle" w="med" len="med"/>
            <a:extLst>
              <a:ext uri="{C807C97D-BFC1-408E-A445-0C87EB9F89A2}">
                <ask:lineSketchStyleProps xmlns:ask="http://schemas.microsoft.com/office/drawing/2018/sketchyshapes" sd="1435587840">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C15786BB-487A-3B98-882E-DC07D1AAFEB2}"/>
              </a:ext>
            </a:extLst>
          </p:cNvPr>
          <p:cNvPicPr>
            <a:picLocks noChangeAspect="1"/>
          </p:cNvPicPr>
          <p:nvPr/>
        </p:nvPicPr>
        <p:blipFill>
          <a:blip r:embed="rId2"/>
          <a:stretch>
            <a:fillRect/>
          </a:stretch>
        </p:blipFill>
        <p:spPr>
          <a:xfrm>
            <a:off x="6417847" y="1094964"/>
            <a:ext cx="2213077" cy="601908"/>
          </a:xfrm>
          <a:prstGeom prst="rect">
            <a:avLst/>
          </a:prstGeom>
        </p:spPr>
      </p:pic>
      <p:sp>
        <p:nvSpPr>
          <p:cNvPr id="18" name="Freeform 17">
            <a:extLst>
              <a:ext uri="{FF2B5EF4-FFF2-40B4-BE49-F238E27FC236}">
                <a16:creationId xmlns:a16="http://schemas.microsoft.com/office/drawing/2014/main" id="{FC71CD6E-5C6A-E173-EF36-BE6678D83BB1}"/>
              </a:ext>
            </a:extLst>
          </p:cNvPr>
          <p:cNvSpPr/>
          <p:nvPr/>
        </p:nvSpPr>
        <p:spPr>
          <a:xfrm flipV="1">
            <a:off x="4791103" y="1300690"/>
            <a:ext cx="1505485" cy="518899"/>
          </a:xfrm>
          <a:custGeom>
            <a:avLst/>
            <a:gdLst>
              <a:gd name="connsiteX0" fmla="*/ 0 w 1505485"/>
              <a:gd name="connsiteY0" fmla="*/ 0 h 518899"/>
              <a:gd name="connsiteX1" fmla="*/ 434269 w 1505485"/>
              <a:gd name="connsiteY1" fmla="*/ 493167 h 518899"/>
              <a:gd name="connsiteX2" fmla="*/ 1106162 w 1505485"/>
              <a:gd name="connsiteY2" fmla="*/ 103114 h 518899"/>
              <a:gd name="connsiteX3" fmla="*/ 1505485 w 1505485"/>
              <a:gd name="connsiteY3" fmla="*/ 262231 h 518899"/>
            </a:gdLst>
            <a:ahLst/>
            <a:cxnLst>
              <a:cxn ang="0">
                <a:pos x="connsiteX0" y="connsiteY0"/>
              </a:cxn>
              <a:cxn ang="0">
                <a:pos x="connsiteX1" y="connsiteY1"/>
              </a:cxn>
              <a:cxn ang="0">
                <a:pos x="connsiteX2" y="connsiteY2"/>
              </a:cxn>
              <a:cxn ang="0">
                <a:pos x="connsiteX3" y="connsiteY3"/>
              </a:cxn>
            </a:cxnLst>
            <a:rect l="l" t="t" r="r" b="b"/>
            <a:pathLst>
              <a:path w="1505485" h="518899" extrusionOk="0">
                <a:moveTo>
                  <a:pt x="0" y="0"/>
                </a:moveTo>
                <a:cubicBezTo>
                  <a:pt x="254300" y="167501"/>
                  <a:pt x="351579" y="463577"/>
                  <a:pt x="434269" y="493167"/>
                </a:cubicBezTo>
                <a:cubicBezTo>
                  <a:pt x="696008" y="670089"/>
                  <a:pt x="966931" y="134699"/>
                  <a:pt x="1106162" y="103114"/>
                </a:cubicBezTo>
                <a:cubicBezTo>
                  <a:pt x="1336335" y="11679"/>
                  <a:pt x="1440323" y="280063"/>
                  <a:pt x="1505485" y="262231"/>
                </a:cubicBezTo>
              </a:path>
            </a:pathLst>
          </a:custGeom>
          <a:noFill/>
          <a:ln w="28575">
            <a:prstDash val="dash"/>
            <a:headEnd type="none" w="med" len="med"/>
            <a:tailEnd type="triangle" w="med" len="med"/>
            <a:extLst>
              <a:ext uri="{C807C97D-BFC1-408E-A445-0C87EB9F89A2}">
                <ask:lineSketchStyleProps xmlns:ask="http://schemas.microsoft.com/office/drawing/2018/sketchyshapes" sd="762028284">
                  <a:custGeom>
                    <a:avLst/>
                    <a:gdLst>
                      <a:gd name="connsiteX0" fmla="*/ 0 w 1505485"/>
                      <a:gd name="connsiteY0" fmla="*/ 0 h 508631"/>
                      <a:gd name="connsiteX1" fmla="*/ 434269 w 1505485"/>
                      <a:gd name="connsiteY1" fmla="*/ 493167 h 508631"/>
                      <a:gd name="connsiteX2" fmla="*/ 1106162 w 1505485"/>
                      <a:gd name="connsiteY2" fmla="*/ 103114 h 508631"/>
                      <a:gd name="connsiteX3" fmla="*/ 1505485 w 1505485"/>
                      <a:gd name="connsiteY3" fmla="*/ 262231 h 508631"/>
                      <a:gd name="connsiteX0" fmla="*/ 0 w 1505485"/>
                      <a:gd name="connsiteY0" fmla="*/ 0 h 518899"/>
                      <a:gd name="connsiteX1" fmla="*/ 434269 w 1505485"/>
                      <a:gd name="connsiteY1" fmla="*/ 493167 h 518899"/>
                      <a:gd name="connsiteX2" fmla="*/ 1106162 w 1505485"/>
                      <a:gd name="connsiteY2" fmla="*/ 103114 h 518899"/>
                      <a:gd name="connsiteX3" fmla="*/ 1505485 w 1505485"/>
                      <a:gd name="connsiteY3" fmla="*/ 262231 h 518899"/>
                    </a:gdLst>
                    <a:ahLst/>
                    <a:cxnLst>
                      <a:cxn ang="0">
                        <a:pos x="connsiteX0" y="connsiteY0"/>
                      </a:cxn>
                      <a:cxn ang="0">
                        <a:pos x="connsiteX1" y="connsiteY1"/>
                      </a:cxn>
                      <a:cxn ang="0">
                        <a:pos x="connsiteX2" y="connsiteY2"/>
                      </a:cxn>
                      <a:cxn ang="0">
                        <a:pos x="connsiteX3" y="connsiteY3"/>
                      </a:cxn>
                    </a:cxnLst>
                    <a:rect l="l" t="t" r="r" b="b"/>
                    <a:pathLst>
                      <a:path w="1505485" h="518899" extrusionOk="0">
                        <a:moveTo>
                          <a:pt x="0" y="0"/>
                        </a:moveTo>
                        <a:cubicBezTo>
                          <a:pt x="250960" y="168271"/>
                          <a:pt x="348464" y="463491"/>
                          <a:pt x="434269" y="493167"/>
                        </a:cubicBezTo>
                        <a:cubicBezTo>
                          <a:pt x="674380" y="636647"/>
                          <a:pt x="951270" y="134761"/>
                          <a:pt x="1106162" y="103114"/>
                        </a:cubicBezTo>
                        <a:cubicBezTo>
                          <a:pt x="1335661" y="27865"/>
                          <a:pt x="1435958" y="261381"/>
                          <a:pt x="1505485" y="262231"/>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descr="A sketch of a printer&#10;&#10;Description automatically generated">
            <a:extLst>
              <a:ext uri="{FF2B5EF4-FFF2-40B4-BE49-F238E27FC236}">
                <a16:creationId xmlns:a16="http://schemas.microsoft.com/office/drawing/2014/main" id="{12107FDE-6324-F161-6BC8-85F17F77A9B6}"/>
              </a:ext>
            </a:extLst>
          </p:cNvPr>
          <p:cNvPicPr>
            <a:picLocks noChangeAspect="1"/>
          </p:cNvPicPr>
          <p:nvPr/>
        </p:nvPicPr>
        <p:blipFill>
          <a:blip r:embed="rId3"/>
          <a:stretch>
            <a:fillRect/>
          </a:stretch>
        </p:blipFill>
        <p:spPr>
          <a:xfrm>
            <a:off x="8800484" y="1605934"/>
            <a:ext cx="1253613" cy="1253613"/>
          </a:xfrm>
          <a:prstGeom prst="rect">
            <a:avLst/>
          </a:prstGeom>
        </p:spPr>
      </p:pic>
      <p:pic>
        <p:nvPicPr>
          <p:cNvPr id="37" name="Picture 36" descr="A sketch of a white square object&#10;&#10;Description automatically generated">
            <a:extLst>
              <a:ext uri="{FF2B5EF4-FFF2-40B4-BE49-F238E27FC236}">
                <a16:creationId xmlns:a16="http://schemas.microsoft.com/office/drawing/2014/main" id="{666F8D0F-CBE7-C187-D229-0697F55047BF}"/>
              </a:ext>
            </a:extLst>
          </p:cNvPr>
          <p:cNvPicPr>
            <a:picLocks noChangeAspect="1"/>
          </p:cNvPicPr>
          <p:nvPr/>
        </p:nvPicPr>
        <p:blipFill>
          <a:blip r:embed="rId4"/>
          <a:stretch>
            <a:fillRect/>
          </a:stretch>
        </p:blipFill>
        <p:spPr>
          <a:xfrm>
            <a:off x="9693905" y="1657384"/>
            <a:ext cx="1963343" cy="1121910"/>
          </a:xfrm>
          <a:prstGeom prst="rect">
            <a:avLst/>
          </a:prstGeom>
        </p:spPr>
      </p:pic>
      <p:sp>
        <p:nvSpPr>
          <p:cNvPr id="38" name="TextBox 37">
            <a:extLst>
              <a:ext uri="{FF2B5EF4-FFF2-40B4-BE49-F238E27FC236}">
                <a16:creationId xmlns:a16="http://schemas.microsoft.com/office/drawing/2014/main" id="{9AA50D56-E66A-7F5F-6054-5F6B36599F27}"/>
              </a:ext>
            </a:extLst>
          </p:cNvPr>
          <p:cNvSpPr txBox="1"/>
          <p:nvPr/>
        </p:nvSpPr>
        <p:spPr>
          <a:xfrm>
            <a:off x="9015895" y="1483861"/>
            <a:ext cx="976420"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Printers</a:t>
            </a:r>
          </a:p>
        </p:txBody>
      </p:sp>
      <p:pic>
        <p:nvPicPr>
          <p:cNvPr id="39" name="Picture 38">
            <a:extLst>
              <a:ext uri="{FF2B5EF4-FFF2-40B4-BE49-F238E27FC236}">
                <a16:creationId xmlns:a16="http://schemas.microsoft.com/office/drawing/2014/main" id="{EC59AAFF-B9CD-F618-57CA-46DAADE84244}"/>
              </a:ext>
            </a:extLst>
          </p:cNvPr>
          <p:cNvPicPr>
            <a:picLocks noChangeAspect="1"/>
          </p:cNvPicPr>
          <p:nvPr/>
        </p:nvPicPr>
        <p:blipFill>
          <a:blip r:embed="rId5"/>
          <a:stretch>
            <a:fillRect/>
          </a:stretch>
        </p:blipFill>
        <p:spPr>
          <a:xfrm>
            <a:off x="9625667" y="5320156"/>
            <a:ext cx="2115670" cy="763992"/>
          </a:xfrm>
          <a:prstGeom prst="rect">
            <a:avLst/>
          </a:prstGeom>
        </p:spPr>
      </p:pic>
      <p:pic>
        <p:nvPicPr>
          <p:cNvPr id="47" name="Picture 46">
            <a:extLst>
              <a:ext uri="{FF2B5EF4-FFF2-40B4-BE49-F238E27FC236}">
                <a16:creationId xmlns:a16="http://schemas.microsoft.com/office/drawing/2014/main" id="{E4BAC7E1-F108-5E76-E881-E3B23A988832}"/>
              </a:ext>
            </a:extLst>
          </p:cNvPr>
          <p:cNvPicPr>
            <a:picLocks noChangeAspect="1"/>
          </p:cNvPicPr>
          <p:nvPr/>
        </p:nvPicPr>
        <p:blipFill>
          <a:blip r:embed="rId6"/>
          <a:stretch>
            <a:fillRect/>
          </a:stretch>
        </p:blipFill>
        <p:spPr>
          <a:xfrm>
            <a:off x="2907720" y="684128"/>
            <a:ext cx="2165923" cy="1391385"/>
          </a:xfrm>
          <a:prstGeom prst="rect">
            <a:avLst/>
          </a:prstGeom>
        </p:spPr>
      </p:pic>
      <p:sp>
        <p:nvSpPr>
          <p:cNvPr id="4" name="TextBox 3">
            <a:extLst>
              <a:ext uri="{FF2B5EF4-FFF2-40B4-BE49-F238E27FC236}">
                <a16:creationId xmlns:a16="http://schemas.microsoft.com/office/drawing/2014/main" id="{E9A39AC4-27DA-2E7C-F32A-97E5F3F54D05}"/>
              </a:ext>
            </a:extLst>
          </p:cNvPr>
          <p:cNvSpPr txBox="1"/>
          <p:nvPr/>
        </p:nvSpPr>
        <p:spPr>
          <a:xfrm>
            <a:off x="3635795" y="1079604"/>
            <a:ext cx="899163" cy="584775"/>
          </a:xfrm>
          <a:prstGeom prst="rect">
            <a:avLst/>
          </a:prstGeom>
          <a:solidFill>
            <a:schemeClr val="bg1"/>
          </a:solidFill>
        </p:spPr>
        <p:txBody>
          <a:bodyPr wrap="square">
            <a:spAutoFit/>
          </a:bodyPr>
          <a:lstStyle/>
          <a:p>
            <a:pPr algn="ctr"/>
            <a:r>
              <a:rPr lang="en-US" sz="1600" b="1" dirty="0">
                <a:latin typeface="Ink Free" panose="020F0502020204030204" pitchFamily="34" charset="0"/>
                <a:ea typeface="Heiti TC Medium" pitchFamily="2" charset="-128"/>
              </a:rPr>
              <a:t>Testing Circle</a:t>
            </a:r>
          </a:p>
        </p:txBody>
      </p:sp>
      <p:sp>
        <p:nvSpPr>
          <p:cNvPr id="2" name="Rectangle 1">
            <a:extLst>
              <a:ext uri="{FF2B5EF4-FFF2-40B4-BE49-F238E27FC236}">
                <a16:creationId xmlns:a16="http://schemas.microsoft.com/office/drawing/2014/main" id="{6FAB10CE-7BAF-2B0E-153E-09EBE5C57904}"/>
              </a:ext>
            </a:extLst>
          </p:cNvPr>
          <p:cNvSpPr/>
          <p:nvPr/>
        </p:nvSpPr>
        <p:spPr>
          <a:xfrm>
            <a:off x="129211" y="247713"/>
            <a:ext cx="11612126" cy="3652683"/>
          </a:xfrm>
          <a:prstGeom prst="rect">
            <a:avLst/>
          </a:prstGeom>
          <a:solidFill>
            <a:srgbClr val="FFFFFF">
              <a:alpha val="55000"/>
            </a:srgb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9708555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4DADD704-45E0-CDF0-BBC7-D51C9503D539}"/>
              </a:ext>
            </a:extLst>
          </p:cNvPr>
          <p:cNvGrpSpPr/>
          <p:nvPr/>
        </p:nvGrpSpPr>
        <p:grpSpPr>
          <a:xfrm>
            <a:off x="5348283" y="416052"/>
            <a:ext cx="2555240" cy="5803270"/>
            <a:chOff x="165234" y="239927"/>
            <a:chExt cx="2555240" cy="5803270"/>
          </a:xfrm>
        </p:grpSpPr>
        <p:pic>
          <p:nvPicPr>
            <p:cNvPr id="3" name="Picture 2" descr="A screenshot of a computer program&#10;&#10;Description automatically generated">
              <a:extLst>
                <a:ext uri="{FF2B5EF4-FFF2-40B4-BE49-F238E27FC236}">
                  <a16:creationId xmlns:a16="http://schemas.microsoft.com/office/drawing/2014/main" id="{61DD26B4-5125-831C-0989-2A3BEE5B1241}"/>
                </a:ext>
              </a:extLst>
            </p:cNvPr>
            <p:cNvPicPr>
              <a:picLocks noChangeAspect="1"/>
            </p:cNvPicPr>
            <p:nvPr/>
          </p:nvPicPr>
          <p:blipFill rotWithShape="1">
            <a:blip r:embed="rId2"/>
            <a:srcRect l="3854" t="3213"/>
            <a:stretch/>
          </p:blipFill>
          <p:spPr>
            <a:xfrm>
              <a:off x="213832" y="239927"/>
              <a:ext cx="2232081" cy="3741658"/>
            </a:xfrm>
            <a:prstGeom prst="rect">
              <a:avLst/>
            </a:prstGeom>
          </p:spPr>
        </p:pic>
        <p:pic>
          <p:nvPicPr>
            <p:cNvPr id="7" name="Picture 6" descr="A screenshot of a computer program&#10;&#10;Description automatically generated">
              <a:extLst>
                <a:ext uri="{FF2B5EF4-FFF2-40B4-BE49-F238E27FC236}">
                  <a16:creationId xmlns:a16="http://schemas.microsoft.com/office/drawing/2014/main" id="{6E3BC49A-E3FE-C67A-B79C-7166CF0F0922}"/>
                </a:ext>
              </a:extLst>
            </p:cNvPr>
            <p:cNvPicPr>
              <a:picLocks noChangeAspect="1"/>
            </p:cNvPicPr>
            <p:nvPr/>
          </p:nvPicPr>
          <p:blipFill rotWithShape="1">
            <a:blip r:embed="rId3"/>
            <a:srcRect b="24707"/>
            <a:stretch/>
          </p:blipFill>
          <p:spPr>
            <a:xfrm>
              <a:off x="165234" y="3981585"/>
              <a:ext cx="2555240" cy="2061612"/>
            </a:xfrm>
            <a:prstGeom prst="rect">
              <a:avLst/>
            </a:prstGeom>
          </p:spPr>
        </p:pic>
      </p:grpSp>
      <p:pic>
        <p:nvPicPr>
          <p:cNvPr id="10" name="Picture 9" descr="A screenshot of a computer&#10;&#10;Description automatically generated">
            <a:extLst>
              <a:ext uri="{FF2B5EF4-FFF2-40B4-BE49-F238E27FC236}">
                <a16:creationId xmlns:a16="http://schemas.microsoft.com/office/drawing/2014/main" id="{549647EE-FA62-588F-4CD5-5B6BC7D77A73}"/>
              </a:ext>
            </a:extLst>
          </p:cNvPr>
          <p:cNvPicPr>
            <a:picLocks noChangeAspect="1"/>
          </p:cNvPicPr>
          <p:nvPr/>
        </p:nvPicPr>
        <p:blipFill rotWithShape="1">
          <a:blip r:embed="rId4"/>
          <a:srcRect l="21974" t="22111" r="43096" b="5414"/>
          <a:stretch/>
        </p:blipFill>
        <p:spPr>
          <a:xfrm>
            <a:off x="51763" y="379758"/>
            <a:ext cx="3356037" cy="3634144"/>
          </a:xfrm>
          <a:prstGeom prst="rect">
            <a:avLst/>
          </a:prstGeom>
        </p:spPr>
      </p:pic>
      <p:sp>
        <p:nvSpPr>
          <p:cNvPr id="5" name="Cross 4">
            <a:extLst>
              <a:ext uri="{FF2B5EF4-FFF2-40B4-BE49-F238E27FC236}">
                <a16:creationId xmlns:a16="http://schemas.microsoft.com/office/drawing/2014/main" id="{4B0D269E-9101-F292-B217-894CE949D812}"/>
              </a:ext>
            </a:extLst>
          </p:cNvPr>
          <p:cNvSpPr/>
          <p:nvPr/>
        </p:nvSpPr>
        <p:spPr>
          <a:xfrm>
            <a:off x="51763" y="4276316"/>
            <a:ext cx="539496" cy="539496"/>
          </a:xfrm>
          <a:prstGeom prst="plus">
            <a:avLst>
              <a:gd name="adj" fmla="val 4229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close-up of a computer screen&#10;&#10;Description automatically generated">
            <a:extLst>
              <a:ext uri="{FF2B5EF4-FFF2-40B4-BE49-F238E27FC236}">
                <a16:creationId xmlns:a16="http://schemas.microsoft.com/office/drawing/2014/main" id="{CFAF905F-5907-A705-7313-99FD541510D2}"/>
              </a:ext>
            </a:extLst>
          </p:cNvPr>
          <p:cNvPicPr>
            <a:picLocks noChangeAspect="1"/>
          </p:cNvPicPr>
          <p:nvPr/>
        </p:nvPicPr>
        <p:blipFill>
          <a:blip r:embed="rId5"/>
          <a:stretch>
            <a:fillRect/>
          </a:stretch>
        </p:blipFill>
        <p:spPr>
          <a:xfrm>
            <a:off x="51763" y="5078227"/>
            <a:ext cx="4589576" cy="1001950"/>
          </a:xfrm>
          <a:prstGeom prst="rect">
            <a:avLst/>
          </a:prstGeom>
        </p:spPr>
      </p:pic>
      <p:pic>
        <p:nvPicPr>
          <p:cNvPr id="13" name="Picture 12" descr="A screenshot of a computer program&#10;&#10;Description automatically generated">
            <a:extLst>
              <a:ext uri="{FF2B5EF4-FFF2-40B4-BE49-F238E27FC236}">
                <a16:creationId xmlns:a16="http://schemas.microsoft.com/office/drawing/2014/main" id="{EEAD332A-C101-CFB1-C478-60C1F8ACD86D}"/>
              </a:ext>
            </a:extLst>
          </p:cNvPr>
          <p:cNvPicPr>
            <a:picLocks noChangeAspect="1"/>
          </p:cNvPicPr>
          <p:nvPr/>
        </p:nvPicPr>
        <p:blipFill>
          <a:blip r:embed="rId6"/>
          <a:stretch>
            <a:fillRect/>
          </a:stretch>
        </p:blipFill>
        <p:spPr>
          <a:xfrm>
            <a:off x="7301131" y="3429000"/>
            <a:ext cx="4678540" cy="2061612"/>
          </a:xfrm>
          <a:prstGeom prst="rect">
            <a:avLst/>
          </a:prstGeom>
          <a:ln>
            <a:solidFill>
              <a:schemeClr val="bg1">
                <a:lumMod val="75000"/>
              </a:schemeClr>
            </a:solidFill>
          </a:ln>
          <a:effectLst>
            <a:outerShdw blurRad="50800" dist="38100" dir="8100000" algn="tr" rotWithShape="0">
              <a:prstClr val="black">
                <a:alpha val="40000"/>
              </a:prstClr>
            </a:outerShdw>
          </a:effectLst>
        </p:spPr>
      </p:pic>
      <p:cxnSp>
        <p:nvCxnSpPr>
          <p:cNvPr id="6" name="Straight Connector 5">
            <a:extLst>
              <a:ext uri="{FF2B5EF4-FFF2-40B4-BE49-F238E27FC236}">
                <a16:creationId xmlns:a16="http://schemas.microsoft.com/office/drawing/2014/main" id="{1DFCA689-BDF1-A357-F207-59D6DD35CF93}"/>
              </a:ext>
            </a:extLst>
          </p:cNvPr>
          <p:cNvCxnSpPr>
            <a:cxnSpLocks/>
          </p:cNvCxnSpPr>
          <p:nvPr/>
        </p:nvCxnSpPr>
        <p:spPr>
          <a:xfrm>
            <a:off x="5086982" y="416052"/>
            <a:ext cx="0" cy="6025896"/>
          </a:xfrm>
          <a:prstGeom prst="line">
            <a:avLst/>
          </a:prstGeom>
          <a:ln w="381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666156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descr="A back of a person with her head back to the computer&#10;&#10;Description automatically generated">
            <a:extLst>
              <a:ext uri="{FF2B5EF4-FFF2-40B4-BE49-F238E27FC236}">
                <a16:creationId xmlns:a16="http://schemas.microsoft.com/office/drawing/2014/main" id="{076BB3A5-1494-3F11-D5D6-38A0EBC14230}"/>
              </a:ext>
            </a:extLst>
          </p:cNvPr>
          <p:cNvPicPr>
            <a:picLocks noChangeAspect="1"/>
          </p:cNvPicPr>
          <p:nvPr/>
        </p:nvPicPr>
        <p:blipFill>
          <a:blip r:embed="rId3"/>
          <a:stretch>
            <a:fillRect/>
          </a:stretch>
        </p:blipFill>
        <p:spPr>
          <a:xfrm>
            <a:off x="4242018" y="809465"/>
            <a:ext cx="4285634" cy="4108450"/>
          </a:xfrm>
          <a:prstGeom prst="rect">
            <a:avLst/>
          </a:prstGeom>
        </p:spPr>
      </p:pic>
      <p:sp>
        <p:nvSpPr>
          <p:cNvPr id="18" name="TextBox 17">
            <a:extLst>
              <a:ext uri="{FF2B5EF4-FFF2-40B4-BE49-F238E27FC236}">
                <a16:creationId xmlns:a16="http://schemas.microsoft.com/office/drawing/2014/main" id="{3972B4AC-FC10-E773-E758-86ECC0299BF0}"/>
              </a:ext>
            </a:extLst>
          </p:cNvPr>
          <p:cNvSpPr txBox="1"/>
          <p:nvPr/>
        </p:nvSpPr>
        <p:spPr>
          <a:xfrm>
            <a:off x="1075753" y="3752445"/>
            <a:ext cx="2481770" cy="1938992"/>
          </a:xfrm>
          <a:prstGeom prst="rect">
            <a:avLst/>
          </a:prstGeom>
          <a:noFill/>
        </p:spPr>
        <p:txBody>
          <a:bodyPr wrap="none" rtlCol="0">
            <a:spAutoFit/>
          </a:bodyPr>
          <a:lstStyle/>
          <a:p>
            <a:r>
              <a:rPr lang="en-US" sz="4000">
                <a:latin typeface="Ink Free" panose="020F0502020204030204" pitchFamily="34" charset="0"/>
                <a:ea typeface="Heiti TC Medium" pitchFamily="2" charset="-128"/>
              </a:rPr>
              <a:t>Clear</a:t>
            </a:r>
          </a:p>
          <a:p>
            <a:r>
              <a:rPr lang="en-US" sz="4000">
                <a:latin typeface="Ink Free" panose="020F0502020204030204" pitchFamily="34" charset="0"/>
                <a:ea typeface="Heiti TC Medium" pitchFamily="2" charset="-128"/>
              </a:rPr>
              <a:t>Expressive</a:t>
            </a:r>
          </a:p>
          <a:p>
            <a:r>
              <a:rPr lang="en-US" sz="4000">
                <a:latin typeface="Ink Free" panose="020F0502020204030204" pitchFamily="34" charset="0"/>
                <a:ea typeface="Heiti TC Medium" pitchFamily="2" charset="-128"/>
              </a:rPr>
              <a:t>Simple</a:t>
            </a:r>
          </a:p>
        </p:txBody>
      </p:sp>
      <p:grpSp>
        <p:nvGrpSpPr>
          <p:cNvPr id="2103" name="Group 2102">
            <a:extLst>
              <a:ext uri="{FF2B5EF4-FFF2-40B4-BE49-F238E27FC236}">
                <a16:creationId xmlns:a16="http://schemas.microsoft.com/office/drawing/2014/main" id="{FB216206-6279-3E55-4BB5-10B44015D30F}"/>
              </a:ext>
            </a:extLst>
          </p:cNvPr>
          <p:cNvGrpSpPr/>
          <p:nvPr/>
        </p:nvGrpSpPr>
        <p:grpSpPr>
          <a:xfrm>
            <a:off x="729917" y="626733"/>
            <a:ext cx="2664508" cy="2086046"/>
            <a:chOff x="8750744" y="716148"/>
            <a:chExt cx="2664508" cy="2086046"/>
          </a:xfrm>
        </p:grpSpPr>
        <p:sp>
          <p:nvSpPr>
            <p:cNvPr id="24" name="Rounded Rectangle 23">
              <a:extLst>
                <a:ext uri="{FF2B5EF4-FFF2-40B4-BE49-F238E27FC236}">
                  <a16:creationId xmlns:a16="http://schemas.microsoft.com/office/drawing/2014/main" id="{352E9BAF-E65A-FF22-6AE8-E3645CDD0C25}"/>
                </a:ext>
              </a:extLst>
            </p:cNvPr>
            <p:cNvSpPr/>
            <p:nvPr/>
          </p:nvSpPr>
          <p:spPr>
            <a:xfrm>
              <a:off x="8750744" y="716148"/>
              <a:ext cx="2664508" cy="2086046"/>
            </a:xfrm>
            <a:prstGeom prst="roundRect">
              <a:avLst/>
            </a:prstGeom>
            <a:no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0" name="Group 29">
              <a:extLst>
                <a:ext uri="{FF2B5EF4-FFF2-40B4-BE49-F238E27FC236}">
                  <a16:creationId xmlns:a16="http://schemas.microsoft.com/office/drawing/2014/main" id="{A1911292-DC4B-7C3A-04C3-A81BE4DB555F}"/>
                </a:ext>
              </a:extLst>
            </p:cNvPr>
            <p:cNvGrpSpPr/>
            <p:nvPr/>
          </p:nvGrpSpPr>
          <p:grpSpPr>
            <a:xfrm>
              <a:off x="9925076" y="967849"/>
              <a:ext cx="1245273" cy="618550"/>
              <a:chOff x="2108431" y="1163711"/>
              <a:chExt cx="1245273" cy="618550"/>
            </a:xfrm>
          </p:grpSpPr>
          <p:sp>
            <p:nvSpPr>
              <p:cNvPr id="25" name="Rounded Rectangular Callout 24">
                <a:extLst>
                  <a:ext uri="{FF2B5EF4-FFF2-40B4-BE49-F238E27FC236}">
                    <a16:creationId xmlns:a16="http://schemas.microsoft.com/office/drawing/2014/main" id="{956E1C8F-3A77-F6DC-7D3C-29CB4A09D4EB}"/>
                  </a:ext>
                </a:extLst>
              </p:cNvPr>
              <p:cNvSpPr/>
              <p:nvPr/>
            </p:nvSpPr>
            <p:spPr>
              <a:xfrm>
                <a:off x="2108431" y="1163711"/>
                <a:ext cx="1245273" cy="618550"/>
              </a:xfrm>
              <a:prstGeom prst="wedgeRoundRectCallout">
                <a:avLst>
                  <a:gd name="adj1" fmla="val -40912"/>
                  <a:gd name="adj2" fmla="val 73954"/>
                  <a:gd name="adj3" fmla="val 16667"/>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ounded Rectangular Callout 26">
                <a:extLst>
                  <a:ext uri="{FF2B5EF4-FFF2-40B4-BE49-F238E27FC236}">
                    <a16:creationId xmlns:a16="http://schemas.microsoft.com/office/drawing/2014/main" id="{0546EC89-372C-D729-C60C-0AE0464FA9FE}"/>
                  </a:ext>
                </a:extLst>
              </p:cNvPr>
              <p:cNvSpPr/>
              <p:nvPr/>
            </p:nvSpPr>
            <p:spPr>
              <a:xfrm>
                <a:off x="2275763" y="1273606"/>
                <a:ext cx="870559" cy="395317"/>
              </a:xfrm>
              <a:prstGeom prst="wedgeRoundRectCallout">
                <a:avLst>
                  <a:gd name="adj1" fmla="val -40912"/>
                  <a:gd name="adj2" fmla="val 73954"/>
                  <a:gd name="adj3" fmla="val 16667"/>
                </a:avLst>
              </a:prstGeom>
              <a:solidFill>
                <a:schemeClr val="bg1">
                  <a:lumMod val="8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a:solidFill>
                      <a:schemeClr val="tx1"/>
                    </a:solidFill>
                  </a:rPr>
                  <a:t>..</a:t>
                </a:r>
              </a:p>
            </p:txBody>
          </p:sp>
        </p:grpSp>
        <p:grpSp>
          <p:nvGrpSpPr>
            <p:cNvPr id="31" name="Group 30">
              <a:extLst>
                <a:ext uri="{FF2B5EF4-FFF2-40B4-BE49-F238E27FC236}">
                  <a16:creationId xmlns:a16="http://schemas.microsoft.com/office/drawing/2014/main" id="{EC5ACE7F-1CE1-2281-D948-AED27DCE2247}"/>
                </a:ext>
              </a:extLst>
            </p:cNvPr>
            <p:cNvGrpSpPr/>
            <p:nvPr/>
          </p:nvGrpSpPr>
          <p:grpSpPr>
            <a:xfrm>
              <a:off x="9009379" y="1846084"/>
              <a:ext cx="1083029" cy="618550"/>
              <a:chOff x="1025402" y="2169765"/>
              <a:chExt cx="1083029" cy="618550"/>
            </a:xfrm>
          </p:grpSpPr>
          <p:sp>
            <p:nvSpPr>
              <p:cNvPr id="26" name="Rounded Rectangular Callout 25">
                <a:extLst>
                  <a:ext uri="{FF2B5EF4-FFF2-40B4-BE49-F238E27FC236}">
                    <a16:creationId xmlns:a16="http://schemas.microsoft.com/office/drawing/2014/main" id="{CDB10F0B-9811-6832-AD4D-94341F7304BF}"/>
                  </a:ext>
                </a:extLst>
              </p:cNvPr>
              <p:cNvSpPr/>
              <p:nvPr/>
            </p:nvSpPr>
            <p:spPr>
              <a:xfrm flipH="1">
                <a:off x="1025402" y="2169765"/>
                <a:ext cx="1083029" cy="618550"/>
              </a:xfrm>
              <a:prstGeom prst="wedgeRoundRectCallout">
                <a:avLst>
                  <a:gd name="adj1" fmla="val -44208"/>
                  <a:gd name="adj2" fmla="val 71090"/>
                  <a:gd name="adj3" fmla="val 16667"/>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ounded Rectangular Callout 28">
                <a:extLst>
                  <a:ext uri="{FF2B5EF4-FFF2-40B4-BE49-F238E27FC236}">
                    <a16:creationId xmlns:a16="http://schemas.microsoft.com/office/drawing/2014/main" id="{765D7D3C-4005-C580-53CF-497376A4BD0F}"/>
                  </a:ext>
                </a:extLst>
              </p:cNvPr>
              <p:cNvSpPr/>
              <p:nvPr/>
            </p:nvSpPr>
            <p:spPr>
              <a:xfrm flipH="1">
                <a:off x="1244039" y="2312767"/>
                <a:ext cx="660830" cy="332545"/>
              </a:xfrm>
              <a:prstGeom prst="wedgeRoundRectCallout">
                <a:avLst>
                  <a:gd name="adj1" fmla="val -44208"/>
                  <a:gd name="adj2" fmla="val 71090"/>
                  <a:gd name="adj3" fmla="val 16667"/>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a:solidFill>
                      <a:schemeClr val="tx1"/>
                    </a:solidFill>
                  </a:rPr>
                  <a:t>..</a:t>
                </a:r>
              </a:p>
            </p:txBody>
          </p:sp>
        </p:grpSp>
      </p:grpSp>
      <p:grpSp>
        <p:nvGrpSpPr>
          <p:cNvPr id="2102" name="Group 2101">
            <a:extLst>
              <a:ext uri="{FF2B5EF4-FFF2-40B4-BE49-F238E27FC236}">
                <a16:creationId xmlns:a16="http://schemas.microsoft.com/office/drawing/2014/main" id="{A41959DD-3B71-2087-2AC0-82E61747C508}"/>
              </a:ext>
            </a:extLst>
          </p:cNvPr>
          <p:cNvGrpSpPr/>
          <p:nvPr/>
        </p:nvGrpSpPr>
        <p:grpSpPr>
          <a:xfrm>
            <a:off x="9075122" y="3925814"/>
            <a:ext cx="2635098" cy="2563476"/>
            <a:chOff x="8854535" y="3870365"/>
            <a:chExt cx="3056605" cy="2812026"/>
          </a:xfrm>
        </p:grpSpPr>
        <p:grpSp>
          <p:nvGrpSpPr>
            <p:cNvPr id="2086" name="Group 2085">
              <a:extLst>
                <a:ext uri="{FF2B5EF4-FFF2-40B4-BE49-F238E27FC236}">
                  <a16:creationId xmlns:a16="http://schemas.microsoft.com/office/drawing/2014/main" id="{3AD6880B-87C5-9863-BD84-162293448C1A}"/>
                </a:ext>
              </a:extLst>
            </p:cNvPr>
            <p:cNvGrpSpPr/>
            <p:nvPr/>
          </p:nvGrpSpPr>
          <p:grpSpPr>
            <a:xfrm>
              <a:off x="8854535" y="3870365"/>
              <a:ext cx="2576440" cy="2585883"/>
              <a:chOff x="9009379" y="4133353"/>
              <a:chExt cx="2576440" cy="2585883"/>
            </a:xfrm>
          </p:grpSpPr>
          <p:sp>
            <p:nvSpPr>
              <p:cNvPr id="2048" name="Rounded Rectangle 2047">
                <a:extLst>
                  <a:ext uri="{FF2B5EF4-FFF2-40B4-BE49-F238E27FC236}">
                    <a16:creationId xmlns:a16="http://schemas.microsoft.com/office/drawing/2014/main" id="{6B91E114-A6E3-78C5-49BC-63B08B46FA56}"/>
                  </a:ext>
                </a:extLst>
              </p:cNvPr>
              <p:cNvSpPr/>
              <p:nvPr/>
            </p:nvSpPr>
            <p:spPr>
              <a:xfrm>
                <a:off x="9009379" y="4359496"/>
                <a:ext cx="2576440" cy="2359740"/>
              </a:xfrm>
              <a:prstGeom prst="roundRect">
                <a:avLst>
                  <a:gd name="adj" fmla="val 15724"/>
                </a:avLst>
              </a:prstGeom>
              <a:no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1" name="Rounded Rectangle 2050">
                <a:extLst>
                  <a:ext uri="{FF2B5EF4-FFF2-40B4-BE49-F238E27FC236}">
                    <a16:creationId xmlns:a16="http://schemas.microsoft.com/office/drawing/2014/main" id="{26FCA8FE-ABAC-A9AE-2BFB-604C9B7AF20F}"/>
                  </a:ext>
                </a:extLst>
              </p:cNvPr>
              <p:cNvSpPr/>
              <p:nvPr/>
            </p:nvSpPr>
            <p:spPr>
              <a:xfrm>
                <a:off x="9430718" y="4167045"/>
                <a:ext cx="137545" cy="491614"/>
              </a:xfrm>
              <a:prstGeom prst="roundRect">
                <a:avLst/>
              </a:prstGeom>
              <a:solidFill>
                <a:schemeClr val="bg1">
                  <a:lumMod val="85000"/>
                </a:schemeClr>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3" name="Rounded Rectangle 2052">
                <a:extLst>
                  <a:ext uri="{FF2B5EF4-FFF2-40B4-BE49-F238E27FC236}">
                    <a16:creationId xmlns:a16="http://schemas.microsoft.com/office/drawing/2014/main" id="{EDB8CB57-B78A-9527-160B-12C1B818330C}"/>
                  </a:ext>
                </a:extLst>
              </p:cNvPr>
              <p:cNvSpPr/>
              <p:nvPr/>
            </p:nvSpPr>
            <p:spPr>
              <a:xfrm>
                <a:off x="10986314" y="4133353"/>
                <a:ext cx="137545" cy="491614"/>
              </a:xfrm>
              <a:prstGeom prst="roundRect">
                <a:avLst/>
              </a:prstGeom>
              <a:solidFill>
                <a:schemeClr val="bg1">
                  <a:lumMod val="85000"/>
                </a:schemeClr>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8" name="Rectangle 2057">
                <a:extLst>
                  <a:ext uri="{FF2B5EF4-FFF2-40B4-BE49-F238E27FC236}">
                    <a16:creationId xmlns:a16="http://schemas.microsoft.com/office/drawing/2014/main" id="{D4E77C82-5C3F-FA1F-35D6-7190A2894DEE}"/>
                  </a:ext>
                </a:extLst>
              </p:cNvPr>
              <p:cNvSpPr/>
              <p:nvPr/>
            </p:nvSpPr>
            <p:spPr>
              <a:xfrm>
                <a:off x="9931276" y="5113817"/>
                <a:ext cx="253394" cy="249115"/>
              </a:xfrm>
              <a:prstGeom prst="rect">
                <a:avLst/>
              </a:prstGeom>
              <a:solidFill>
                <a:srgbClr val="002060"/>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4" name="Rectangle 2073">
                <a:extLst>
                  <a:ext uri="{FF2B5EF4-FFF2-40B4-BE49-F238E27FC236}">
                    <a16:creationId xmlns:a16="http://schemas.microsoft.com/office/drawing/2014/main" id="{95863AEF-DC89-6D6A-7ED6-5AE9D829AFC0}"/>
                  </a:ext>
                </a:extLst>
              </p:cNvPr>
              <p:cNvSpPr/>
              <p:nvPr/>
            </p:nvSpPr>
            <p:spPr>
              <a:xfrm>
                <a:off x="10485169" y="5113816"/>
                <a:ext cx="253394" cy="249115"/>
              </a:xfrm>
              <a:prstGeom prst="rect">
                <a:avLst/>
              </a:prstGeom>
              <a:solidFill>
                <a:srgbClr val="002060"/>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5" name="Rectangle 2074">
                <a:extLst>
                  <a:ext uri="{FF2B5EF4-FFF2-40B4-BE49-F238E27FC236}">
                    <a16:creationId xmlns:a16="http://schemas.microsoft.com/office/drawing/2014/main" id="{E8AAA695-B29A-1771-274A-0C293A31A4AE}"/>
                  </a:ext>
                </a:extLst>
              </p:cNvPr>
              <p:cNvSpPr/>
              <p:nvPr/>
            </p:nvSpPr>
            <p:spPr>
              <a:xfrm>
                <a:off x="11041626" y="5113816"/>
                <a:ext cx="253394" cy="249115"/>
              </a:xfrm>
              <a:prstGeom prst="rect">
                <a:avLst/>
              </a:prstGeom>
              <a:solidFill>
                <a:srgbClr val="002060"/>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6" name="Rectangle 2075">
                <a:extLst>
                  <a:ext uri="{FF2B5EF4-FFF2-40B4-BE49-F238E27FC236}">
                    <a16:creationId xmlns:a16="http://schemas.microsoft.com/office/drawing/2014/main" id="{B9AB478A-84AC-C29F-5617-2560EBEEF5DF}"/>
                  </a:ext>
                </a:extLst>
              </p:cNvPr>
              <p:cNvSpPr/>
              <p:nvPr/>
            </p:nvSpPr>
            <p:spPr>
              <a:xfrm>
                <a:off x="9925076" y="5667683"/>
                <a:ext cx="253394" cy="249115"/>
              </a:xfrm>
              <a:prstGeom prst="rect">
                <a:avLst/>
              </a:prstGeom>
              <a:solidFill>
                <a:srgbClr val="002060"/>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7" name="Rectangle 2076">
                <a:extLst>
                  <a:ext uri="{FF2B5EF4-FFF2-40B4-BE49-F238E27FC236}">
                    <a16:creationId xmlns:a16="http://schemas.microsoft.com/office/drawing/2014/main" id="{BA046A3C-B9E4-27C8-7BFE-4332FE457DC0}"/>
                  </a:ext>
                </a:extLst>
              </p:cNvPr>
              <p:cNvSpPr/>
              <p:nvPr/>
            </p:nvSpPr>
            <p:spPr>
              <a:xfrm>
                <a:off x="10478969" y="5667682"/>
                <a:ext cx="253394" cy="249115"/>
              </a:xfrm>
              <a:prstGeom prst="rect">
                <a:avLst/>
              </a:prstGeom>
              <a:solidFill>
                <a:srgbClr val="002060"/>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8" name="Rectangle 2077">
                <a:extLst>
                  <a:ext uri="{FF2B5EF4-FFF2-40B4-BE49-F238E27FC236}">
                    <a16:creationId xmlns:a16="http://schemas.microsoft.com/office/drawing/2014/main" id="{69475E4C-2D26-D68C-6C59-D79A461891D4}"/>
                  </a:ext>
                </a:extLst>
              </p:cNvPr>
              <p:cNvSpPr/>
              <p:nvPr/>
            </p:nvSpPr>
            <p:spPr>
              <a:xfrm>
                <a:off x="11035426" y="5667682"/>
                <a:ext cx="253394" cy="249115"/>
              </a:xfrm>
              <a:prstGeom prst="rect">
                <a:avLst/>
              </a:prstGeom>
              <a:solidFill>
                <a:srgbClr val="002060"/>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9" name="Rectangle 2078">
                <a:extLst>
                  <a:ext uri="{FF2B5EF4-FFF2-40B4-BE49-F238E27FC236}">
                    <a16:creationId xmlns:a16="http://schemas.microsoft.com/office/drawing/2014/main" id="{E9255E9B-50D9-677D-BA5E-6660C2E9E1F5}"/>
                  </a:ext>
                </a:extLst>
              </p:cNvPr>
              <p:cNvSpPr/>
              <p:nvPr/>
            </p:nvSpPr>
            <p:spPr>
              <a:xfrm>
                <a:off x="9371917" y="5667682"/>
                <a:ext cx="253394" cy="249115"/>
              </a:xfrm>
              <a:prstGeom prst="rect">
                <a:avLst/>
              </a:prstGeom>
              <a:solidFill>
                <a:srgbClr val="002060"/>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0" name="Rectangle 2079">
                <a:extLst>
                  <a:ext uri="{FF2B5EF4-FFF2-40B4-BE49-F238E27FC236}">
                    <a16:creationId xmlns:a16="http://schemas.microsoft.com/office/drawing/2014/main" id="{DCBC0999-EC4D-26DE-1E95-84F68A5272BC}"/>
                  </a:ext>
                </a:extLst>
              </p:cNvPr>
              <p:cNvSpPr/>
              <p:nvPr/>
            </p:nvSpPr>
            <p:spPr>
              <a:xfrm>
                <a:off x="9936322" y="6221549"/>
                <a:ext cx="253394" cy="249115"/>
              </a:xfrm>
              <a:prstGeom prst="rect">
                <a:avLst/>
              </a:prstGeom>
              <a:solidFill>
                <a:srgbClr val="002060"/>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3" name="Rectangle 2082">
                <a:extLst>
                  <a:ext uri="{FF2B5EF4-FFF2-40B4-BE49-F238E27FC236}">
                    <a16:creationId xmlns:a16="http://schemas.microsoft.com/office/drawing/2014/main" id="{0DD29A8C-0120-5BBB-6EB3-48E7799E9469}"/>
                  </a:ext>
                </a:extLst>
              </p:cNvPr>
              <p:cNvSpPr/>
              <p:nvPr/>
            </p:nvSpPr>
            <p:spPr>
              <a:xfrm>
                <a:off x="9383163" y="6221548"/>
                <a:ext cx="253394" cy="249115"/>
              </a:xfrm>
              <a:prstGeom prst="rect">
                <a:avLst/>
              </a:prstGeom>
              <a:solidFill>
                <a:srgbClr val="002060"/>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85" name="Straight Connector 2084">
                <a:extLst>
                  <a:ext uri="{FF2B5EF4-FFF2-40B4-BE49-F238E27FC236}">
                    <a16:creationId xmlns:a16="http://schemas.microsoft.com/office/drawing/2014/main" id="{03B3F64A-016D-6A92-697F-CEFDAEA7561C}"/>
                  </a:ext>
                </a:extLst>
              </p:cNvPr>
              <p:cNvCxnSpPr/>
              <p:nvPr/>
            </p:nvCxnSpPr>
            <p:spPr>
              <a:xfrm>
                <a:off x="9009379" y="4798142"/>
                <a:ext cx="2576440" cy="0"/>
              </a:xfrm>
              <a:prstGeom prst="line">
                <a:avLst/>
              </a:prstGeom>
              <a:noFill/>
              <a:ln w="76200"/>
            </p:spPr>
            <p:style>
              <a:lnRef idx="2">
                <a:schemeClr val="accent1">
                  <a:shade val="15000"/>
                </a:schemeClr>
              </a:lnRef>
              <a:fillRef idx="1">
                <a:schemeClr val="accent1"/>
              </a:fillRef>
              <a:effectRef idx="0">
                <a:schemeClr val="accent1"/>
              </a:effectRef>
              <a:fontRef idx="minor">
                <a:schemeClr val="lt1"/>
              </a:fontRef>
            </p:style>
          </p:cxnSp>
        </p:grpSp>
        <p:sp>
          <p:nvSpPr>
            <p:cNvPr id="2101" name="Rounded Rectangle 2100">
              <a:extLst>
                <a:ext uri="{FF2B5EF4-FFF2-40B4-BE49-F238E27FC236}">
                  <a16:creationId xmlns:a16="http://schemas.microsoft.com/office/drawing/2014/main" id="{C57066B0-4BA2-9982-D421-BFFC8A601B76}"/>
                </a:ext>
              </a:extLst>
            </p:cNvPr>
            <p:cNvSpPr/>
            <p:nvPr/>
          </p:nvSpPr>
          <p:spPr>
            <a:xfrm>
              <a:off x="9009379" y="4184809"/>
              <a:ext cx="2901761" cy="2497582"/>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87" name="Group 2086">
              <a:extLst>
                <a:ext uri="{FF2B5EF4-FFF2-40B4-BE49-F238E27FC236}">
                  <a16:creationId xmlns:a16="http://schemas.microsoft.com/office/drawing/2014/main" id="{9B928102-85E4-6836-F6FF-A9D151049AB9}"/>
                </a:ext>
              </a:extLst>
            </p:cNvPr>
            <p:cNvGrpSpPr/>
            <p:nvPr/>
          </p:nvGrpSpPr>
          <p:grpSpPr>
            <a:xfrm>
              <a:off x="9107676" y="4023311"/>
              <a:ext cx="2576440" cy="2585883"/>
              <a:chOff x="9009379" y="4133353"/>
              <a:chExt cx="2576440" cy="2585883"/>
            </a:xfrm>
          </p:grpSpPr>
          <p:sp>
            <p:nvSpPr>
              <p:cNvPr id="2088" name="Rounded Rectangle 2087">
                <a:extLst>
                  <a:ext uri="{FF2B5EF4-FFF2-40B4-BE49-F238E27FC236}">
                    <a16:creationId xmlns:a16="http://schemas.microsoft.com/office/drawing/2014/main" id="{BE4C12EB-4766-0F27-26BA-71A543A3021D}"/>
                  </a:ext>
                </a:extLst>
              </p:cNvPr>
              <p:cNvSpPr/>
              <p:nvPr/>
            </p:nvSpPr>
            <p:spPr>
              <a:xfrm>
                <a:off x="9009379" y="4359496"/>
                <a:ext cx="2576440" cy="2359740"/>
              </a:xfrm>
              <a:prstGeom prst="roundRect">
                <a:avLst>
                  <a:gd name="adj" fmla="val 15724"/>
                </a:avLst>
              </a:prstGeom>
              <a:no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9" name="Rounded Rectangle 2088">
                <a:extLst>
                  <a:ext uri="{FF2B5EF4-FFF2-40B4-BE49-F238E27FC236}">
                    <a16:creationId xmlns:a16="http://schemas.microsoft.com/office/drawing/2014/main" id="{2F9B4781-F695-B84F-BE09-B78B624CC7BD}"/>
                  </a:ext>
                </a:extLst>
              </p:cNvPr>
              <p:cNvSpPr/>
              <p:nvPr/>
            </p:nvSpPr>
            <p:spPr>
              <a:xfrm>
                <a:off x="9430718" y="4167045"/>
                <a:ext cx="137545" cy="491614"/>
              </a:xfrm>
              <a:prstGeom prst="roundRect">
                <a:avLst/>
              </a:prstGeom>
              <a:solidFill>
                <a:schemeClr val="bg1">
                  <a:lumMod val="85000"/>
                </a:schemeClr>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0" name="Rounded Rectangle 2089">
                <a:extLst>
                  <a:ext uri="{FF2B5EF4-FFF2-40B4-BE49-F238E27FC236}">
                    <a16:creationId xmlns:a16="http://schemas.microsoft.com/office/drawing/2014/main" id="{1698B334-7D3C-3340-A750-22B325D52871}"/>
                  </a:ext>
                </a:extLst>
              </p:cNvPr>
              <p:cNvSpPr/>
              <p:nvPr/>
            </p:nvSpPr>
            <p:spPr>
              <a:xfrm>
                <a:off x="10986314" y="4133353"/>
                <a:ext cx="137545" cy="491614"/>
              </a:xfrm>
              <a:prstGeom prst="roundRect">
                <a:avLst/>
              </a:prstGeom>
              <a:solidFill>
                <a:schemeClr val="bg1">
                  <a:lumMod val="85000"/>
                </a:schemeClr>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1" name="Rectangle 2090">
                <a:extLst>
                  <a:ext uri="{FF2B5EF4-FFF2-40B4-BE49-F238E27FC236}">
                    <a16:creationId xmlns:a16="http://schemas.microsoft.com/office/drawing/2014/main" id="{5B051B9A-E6B6-1B22-622E-B4FB47242458}"/>
                  </a:ext>
                </a:extLst>
              </p:cNvPr>
              <p:cNvSpPr/>
              <p:nvPr/>
            </p:nvSpPr>
            <p:spPr>
              <a:xfrm>
                <a:off x="9931276" y="5113817"/>
                <a:ext cx="253394" cy="249115"/>
              </a:xfrm>
              <a:prstGeom prst="rect">
                <a:avLst/>
              </a:prstGeom>
              <a:solidFill>
                <a:srgbClr val="002060"/>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2" name="Rectangle 2091">
                <a:extLst>
                  <a:ext uri="{FF2B5EF4-FFF2-40B4-BE49-F238E27FC236}">
                    <a16:creationId xmlns:a16="http://schemas.microsoft.com/office/drawing/2014/main" id="{E8D14235-7208-4A28-D888-687E28FDE6D7}"/>
                  </a:ext>
                </a:extLst>
              </p:cNvPr>
              <p:cNvSpPr/>
              <p:nvPr/>
            </p:nvSpPr>
            <p:spPr>
              <a:xfrm>
                <a:off x="10485169" y="5113816"/>
                <a:ext cx="253394" cy="249115"/>
              </a:xfrm>
              <a:prstGeom prst="rect">
                <a:avLst/>
              </a:prstGeom>
              <a:solidFill>
                <a:srgbClr val="002060"/>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3" name="Rectangle 2092">
                <a:extLst>
                  <a:ext uri="{FF2B5EF4-FFF2-40B4-BE49-F238E27FC236}">
                    <a16:creationId xmlns:a16="http://schemas.microsoft.com/office/drawing/2014/main" id="{BF450FFD-64AB-9081-820C-55717B82F5C7}"/>
                  </a:ext>
                </a:extLst>
              </p:cNvPr>
              <p:cNvSpPr/>
              <p:nvPr/>
            </p:nvSpPr>
            <p:spPr>
              <a:xfrm>
                <a:off x="11041626" y="5113816"/>
                <a:ext cx="253394" cy="249115"/>
              </a:xfrm>
              <a:prstGeom prst="rect">
                <a:avLst/>
              </a:prstGeom>
              <a:solidFill>
                <a:srgbClr val="002060"/>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4" name="Rectangle 2093">
                <a:extLst>
                  <a:ext uri="{FF2B5EF4-FFF2-40B4-BE49-F238E27FC236}">
                    <a16:creationId xmlns:a16="http://schemas.microsoft.com/office/drawing/2014/main" id="{CA848465-F28A-6879-EC22-D07AA470CE26}"/>
                  </a:ext>
                </a:extLst>
              </p:cNvPr>
              <p:cNvSpPr/>
              <p:nvPr/>
            </p:nvSpPr>
            <p:spPr>
              <a:xfrm>
                <a:off x="9925076" y="5667683"/>
                <a:ext cx="253394" cy="249115"/>
              </a:xfrm>
              <a:prstGeom prst="rect">
                <a:avLst/>
              </a:prstGeom>
              <a:solidFill>
                <a:srgbClr val="002060"/>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5" name="Rectangle 2094">
                <a:extLst>
                  <a:ext uri="{FF2B5EF4-FFF2-40B4-BE49-F238E27FC236}">
                    <a16:creationId xmlns:a16="http://schemas.microsoft.com/office/drawing/2014/main" id="{DBCE1E8F-CC3C-3491-5AA7-C542F7FFBC4B}"/>
                  </a:ext>
                </a:extLst>
              </p:cNvPr>
              <p:cNvSpPr/>
              <p:nvPr/>
            </p:nvSpPr>
            <p:spPr>
              <a:xfrm>
                <a:off x="10478969" y="5667682"/>
                <a:ext cx="253394" cy="249115"/>
              </a:xfrm>
              <a:prstGeom prst="rect">
                <a:avLst/>
              </a:prstGeom>
              <a:solidFill>
                <a:srgbClr val="002060"/>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6" name="Rectangle 2095">
                <a:extLst>
                  <a:ext uri="{FF2B5EF4-FFF2-40B4-BE49-F238E27FC236}">
                    <a16:creationId xmlns:a16="http://schemas.microsoft.com/office/drawing/2014/main" id="{504B00B4-7D80-7327-70C0-1D9622F5EAF6}"/>
                  </a:ext>
                </a:extLst>
              </p:cNvPr>
              <p:cNvSpPr/>
              <p:nvPr/>
            </p:nvSpPr>
            <p:spPr>
              <a:xfrm>
                <a:off x="11035426" y="5667682"/>
                <a:ext cx="253394" cy="249115"/>
              </a:xfrm>
              <a:prstGeom prst="rect">
                <a:avLst/>
              </a:prstGeom>
              <a:solidFill>
                <a:srgbClr val="002060"/>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7" name="Rectangle 2096">
                <a:extLst>
                  <a:ext uri="{FF2B5EF4-FFF2-40B4-BE49-F238E27FC236}">
                    <a16:creationId xmlns:a16="http://schemas.microsoft.com/office/drawing/2014/main" id="{D77C9707-7A8A-1E29-4A54-CBDDBC41CC7C}"/>
                  </a:ext>
                </a:extLst>
              </p:cNvPr>
              <p:cNvSpPr/>
              <p:nvPr/>
            </p:nvSpPr>
            <p:spPr>
              <a:xfrm>
                <a:off x="9371917" y="5667682"/>
                <a:ext cx="253394" cy="249115"/>
              </a:xfrm>
              <a:prstGeom prst="rect">
                <a:avLst/>
              </a:prstGeom>
              <a:solidFill>
                <a:schemeClr val="bg1">
                  <a:lumMod val="85000"/>
                </a:schemeClr>
              </a:solidFill>
              <a:ln w="76200">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8" name="Rectangle 2097">
                <a:extLst>
                  <a:ext uri="{FF2B5EF4-FFF2-40B4-BE49-F238E27FC236}">
                    <a16:creationId xmlns:a16="http://schemas.microsoft.com/office/drawing/2014/main" id="{9D48A082-A4E9-883B-7F24-889EB10BF626}"/>
                  </a:ext>
                </a:extLst>
              </p:cNvPr>
              <p:cNvSpPr/>
              <p:nvPr/>
            </p:nvSpPr>
            <p:spPr>
              <a:xfrm>
                <a:off x="9936322" y="6221549"/>
                <a:ext cx="253394" cy="249115"/>
              </a:xfrm>
              <a:prstGeom prst="rect">
                <a:avLst/>
              </a:prstGeom>
              <a:solidFill>
                <a:srgbClr val="002060"/>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9" name="Rectangle 2098">
                <a:extLst>
                  <a:ext uri="{FF2B5EF4-FFF2-40B4-BE49-F238E27FC236}">
                    <a16:creationId xmlns:a16="http://schemas.microsoft.com/office/drawing/2014/main" id="{856D3FBD-28FA-0D72-E97F-254B226D4930}"/>
                  </a:ext>
                </a:extLst>
              </p:cNvPr>
              <p:cNvSpPr/>
              <p:nvPr/>
            </p:nvSpPr>
            <p:spPr>
              <a:xfrm>
                <a:off x="9383163" y="6221548"/>
                <a:ext cx="253394" cy="249115"/>
              </a:xfrm>
              <a:prstGeom prst="rect">
                <a:avLst/>
              </a:prstGeom>
              <a:solidFill>
                <a:schemeClr val="bg1">
                  <a:lumMod val="85000"/>
                </a:schemeClr>
              </a:solidFill>
              <a:ln w="76200">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00" name="Straight Connector 2099">
                <a:extLst>
                  <a:ext uri="{FF2B5EF4-FFF2-40B4-BE49-F238E27FC236}">
                    <a16:creationId xmlns:a16="http://schemas.microsoft.com/office/drawing/2014/main" id="{B019FA35-67C5-280F-C8F3-76F6DD9067EB}"/>
                  </a:ext>
                </a:extLst>
              </p:cNvPr>
              <p:cNvCxnSpPr/>
              <p:nvPr/>
            </p:nvCxnSpPr>
            <p:spPr>
              <a:xfrm>
                <a:off x="9009379" y="4798142"/>
                <a:ext cx="2576440" cy="0"/>
              </a:xfrm>
              <a:prstGeom prst="line">
                <a:avLst/>
              </a:prstGeom>
              <a:noFill/>
              <a:ln w="76200"/>
            </p:spPr>
            <p:style>
              <a:lnRef idx="2">
                <a:schemeClr val="accent1">
                  <a:shade val="15000"/>
                </a:schemeClr>
              </a:lnRef>
              <a:fillRef idx="1">
                <a:schemeClr val="accent1"/>
              </a:fillRef>
              <a:effectRef idx="0">
                <a:schemeClr val="accent1"/>
              </a:effectRef>
              <a:fontRef idx="minor">
                <a:schemeClr val="lt1"/>
              </a:fontRef>
            </p:style>
          </p:cxnSp>
        </p:grpSp>
      </p:grpSp>
      <p:sp>
        <p:nvSpPr>
          <p:cNvPr id="2138" name="Rectangle 2137">
            <a:extLst>
              <a:ext uri="{FF2B5EF4-FFF2-40B4-BE49-F238E27FC236}">
                <a16:creationId xmlns:a16="http://schemas.microsoft.com/office/drawing/2014/main" id="{8DBEEAA0-4447-4A7F-A941-3CF89E2DC06E}"/>
              </a:ext>
            </a:extLst>
          </p:cNvPr>
          <p:cNvSpPr/>
          <p:nvPr/>
        </p:nvSpPr>
        <p:spPr>
          <a:xfrm>
            <a:off x="9601926" y="4957635"/>
            <a:ext cx="218451" cy="227096"/>
          </a:xfrm>
          <a:prstGeom prst="rect">
            <a:avLst/>
          </a:prstGeom>
          <a:solidFill>
            <a:schemeClr val="bg1">
              <a:lumMod val="85000"/>
            </a:schemeClr>
          </a:solidFill>
          <a:ln w="76200">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1" name="Rectangle 2140">
            <a:extLst>
              <a:ext uri="{FF2B5EF4-FFF2-40B4-BE49-F238E27FC236}">
                <a16:creationId xmlns:a16="http://schemas.microsoft.com/office/drawing/2014/main" id="{146D3F3F-35AC-7D8B-17D8-C7D4736CB6A0}"/>
              </a:ext>
            </a:extLst>
          </p:cNvPr>
          <p:cNvSpPr/>
          <p:nvPr/>
        </p:nvSpPr>
        <p:spPr>
          <a:xfrm>
            <a:off x="0" y="0"/>
            <a:ext cx="12191999" cy="6857999"/>
          </a:xfrm>
          <a:custGeom>
            <a:avLst/>
            <a:gdLst>
              <a:gd name="connsiteX0" fmla="*/ 0 w 12191999"/>
              <a:gd name="connsiteY0" fmla="*/ 0 h 6857999"/>
              <a:gd name="connsiteX1" fmla="*/ 12191999 w 12191999"/>
              <a:gd name="connsiteY1" fmla="*/ 0 h 6857999"/>
              <a:gd name="connsiteX2" fmla="*/ 12191999 w 12191999"/>
              <a:gd name="connsiteY2" fmla="*/ 6857999 h 6857999"/>
              <a:gd name="connsiteX3" fmla="*/ 0 w 12191999"/>
              <a:gd name="connsiteY3" fmla="*/ 6857999 h 6857999"/>
              <a:gd name="connsiteX4" fmla="*/ 0 w 12191999"/>
              <a:gd name="connsiteY4" fmla="*/ 0 h 6857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1999" h="6857999" extrusionOk="0">
                <a:moveTo>
                  <a:pt x="0" y="0"/>
                </a:moveTo>
                <a:cubicBezTo>
                  <a:pt x="4069482" y="-103248"/>
                  <a:pt x="6618227" y="-99767"/>
                  <a:pt x="12191999" y="0"/>
                </a:cubicBezTo>
                <a:cubicBezTo>
                  <a:pt x="12107876" y="879278"/>
                  <a:pt x="12315743" y="5445534"/>
                  <a:pt x="12191999" y="6857999"/>
                </a:cubicBezTo>
                <a:cubicBezTo>
                  <a:pt x="8850279" y="6794101"/>
                  <a:pt x="3313589" y="6887422"/>
                  <a:pt x="0" y="6857999"/>
                </a:cubicBezTo>
                <a:cubicBezTo>
                  <a:pt x="-109860" y="4033007"/>
                  <a:pt x="-34414" y="3255460"/>
                  <a:pt x="0" y="0"/>
                </a:cubicBezTo>
                <a:close/>
              </a:path>
            </a:pathLst>
          </a:custGeom>
          <a:noFill/>
          <a:ln w="76200">
            <a:solidFill>
              <a:schemeClr val="tx1"/>
            </a:solidFill>
            <a:extLst>
              <a:ext uri="{C807C97D-BFC1-408E-A445-0C87EB9F89A2}">
                <ask:lineSketchStyleProps xmlns:ask="http://schemas.microsoft.com/office/drawing/2018/sketchyshapes" sd="1819583497">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Tree>
    <p:extLst>
      <p:ext uri="{BB962C8B-B14F-4D97-AF65-F5344CB8AC3E}">
        <p14:creationId xmlns:p14="http://schemas.microsoft.com/office/powerpoint/2010/main" val="194197353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587752" y="2519720"/>
            <a:ext cx="7470648" cy="1046440"/>
          </a:xfrm>
          <a:prstGeom prst="rect">
            <a:avLst/>
          </a:prstGeom>
          <a:noFill/>
        </p:spPr>
        <p:txBody>
          <a:bodyPr wrap="square" rtlCol="0">
            <a:spAutoFit/>
          </a:bodyPr>
          <a:lstStyle/>
          <a:p>
            <a:r>
              <a:rPr lang="en-US"/>
              <a:t>Week 3</a:t>
            </a:r>
          </a:p>
          <a:p>
            <a:r>
              <a:rPr lang="en-US" sz="4400"/>
              <a:t>learnings</a:t>
            </a:r>
          </a:p>
        </p:txBody>
      </p:sp>
      <p:sp>
        <p:nvSpPr>
          <p:cNvPr id="2" name="TextBox 1">
            <a:extLst>
              <a:ext uri="{FF2B5EF4-FFF2-40B4-BE49-F238E27FC236}">
                <a16:creationId xmlns:a16="http://schemas.microsoft.com/office/drawing/2014/main" id="{8613FC7F-9327-4196-EFC7-9C4CD0AE1061}"/>
              </a:ext>
            </a:extLst>
          </p:cNvPr>
          <p:cNvSpPr txBox="1"/>
          <p:nvPr/>
        </p:nvSpPr>
        <p:spPr>
          <a:xfrm>
            <a:off x="5317907" y="4648632"/>
            <a:ext cx="1484671" cy="338554"/>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Inline</a:t>
            </a:r>
          </a:p>
        </p:txBody>
      </p:sp>
      <p:pic>
        <p:nvPicPr>
          <p:cNvPr id="4" name="Picture 3">
            <a:extLst>
              <a:ext uri="{FF2B5EF4-FFF2-40B4-BE49-F238E27FC236}">
                <a16:creationId xmlns:a16="http://schemas.microsoft.com/office/drawing/2014/main" id="{9929C8A7-41F3-B224-4642-0AB2D3A42923}"/>
              </a:ext>
            </a:extLst>
          </p:cNvPr>
          <p:cNvPicPr>
            <a:picLocks noChangeAspect="1"/>
          </p:cNvPicPr>
          <p:nvPr/>
        </p:nvPicPr>
        <p:blipFill>
          <a:blip r:embed="rId3"/>
          <a:stretch>
            <a:fillRect/>
          </a:stretch>
        </p:blipFill>
        <p:spPr>
          <a:xfrm>
            <a:off x="5353663" y="5078626"/>
            <a:ext cx="2897831" cy="1046439"/>
          </a:xfrm>
          <a:prstGeom prst="rect">
            <a:avLst/>
          </a:prstGeom>
        </p:spPr>
      </p:pic>
    </p:spTree>
    <p:extLst>
      <p:ext uri="{BB962C8B-B14F-4D97-AF65-F5344CB8AC3E}">
        <p14:creationId xmlns:p14="http://schemas.microsoft.com/office/powerpoint/2010/main" val="342704872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AD1A1A-29BB-6FFC-DA35-805A158E6D37}"/>
            </a:ext>
          </a:extLst>
        </p:cNvPr>
        <p:cNvGrpSpPr/>
        <p:nvPr/>
      </p:nvGrpSpPr>
      <p:grpSpPr>
        <a:xfrm>
          <a:off x="0" y="0"/>
          <a:ext cx="0" cy="0"/>
          <a:chOff x="0" y="0"/>
          <a:chExt cx="0" cy="0"/>
        </a:xfrm>
      </p:grpSpPr>
      <p:pic>
        <p:nvPicPr>
          <p:cNvPr id="1028" name="Picture 4" descr="Silent Movie Silent Film Title Card: Free Download — CopyCatFilms">
            <a:extLst>
              <a:ext uri="{FF2B5EF4-FFF2-40B4-BE49-F238E27FC236}">
                <a16:creationId xmlns:a16="http://schemas.microsoft.com/office/drawing/2014/main" id="{0420A4E0-4A4F-4C17-4FA9-EB400F4899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261"/>
            <a:ext cx="12192000" cy="685373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0F2D1E35-A2DB-017D-B172-AFE81CEBD1AE}"/>
              </a:ext>
            </a:extLst>
          </p:cNvPr>
          <p:cNvSpPr txBox="1"/>
          <p:nvPr/>
        </p:nvSpPr>
        <p:spPr>
          <a:xfrm>
            <a:off x="3408176" y="2876443"/>
            <a:ext cx="5612820" cy="769441"/>
          </a:xfrm>
          <a:prstGeom prst="rect">
            <a:avLst/>
          </a:prstGeom>
          <a:noFill/>
        </p:spPr>
        <p:txBody>
          <a:bodyPr wrap="none" rtlCol="0">
            <a:spAutoFit/>
          </a:bodyPr>
          <a:lstStyle/>
          <a:p>
            <a:pPr algn="ctr"/>
            <a:r>
              <a:rPr lang="en-US" sz="4400" b="1">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path path="circle">
                    <a:fillToRect t="100000" r="100000"/>
                  </a:path>
                  <a:tileRect l="-100000" b="-100000"/>
                </a:gradFill>
                <a:latin typeface="Rockwell" panose="02060603020205020403" pitchFamily="18" charset="77"/>
              </a:rPr>
              <a:t>...later next week...</a:t>
            </a:r>
          </a:p>
        </p:txBody>
      </p:sp>
    </p:spTree>
    <p:extLst>
      <p:ext uri="{BB962C8B-B14F-4D97-AF65-F5344CB8AC3E}">
        <p14:creationId xmlns:p14="http://schemas.microsoft.com/office/powerpoint/2010/main" val="421690497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AA32C2-CE39-CE40-E42D-8229633894B7}"/>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C40E7C38-CAFB-366B-0857-FF89488AC047}"/>
              </a:ext>
            </a:extLst>
          </p:cNvPr>
          <p:cNvSpPr/>
          <p:nvPr/>
        </p:nvSpPr>
        <p:spPr>
          <a:xfrm>
            <a:off x="0" y="0"/>
            <a:ext cx="12201144" cy="6867144"/>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b="1">
                <a:solidFill>
                  <a:schemeClr val="tx1">
                    <a:lumMod val="85000"/>
                    <a:lumOff val="15000"/>
                  </a:schemeClr>
                </a:solidFill>
              </a:rPr>
              <a:t>code</a:t>
            </a:r>
            <a:endParaRPr lang="en-US" b="1">
              <a:solidFill>
                <a:schemeClr val="tx1">
                  <a:lumMod val="85000"/>
                  <a:lumOff val="15000"/>
                </a:schemeClr>
              </a:solidFill>
            </a:endParaRPr>
          </a:p>
        </p:txBody>
      </p:sp>
    </p:spTree>
    <p:extLst>
      <p:ext uri="{BB962C8B-B14F-4D97-AF65-F5344CB8AC3E}">
        <p14:creationId xmlns:p14="http://schemas.microsoft.com/office/powerpoint/2010/main" val="11329010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587752" y="2519720"/>
            <a:ext cx="7986214" cy="1046440"/>
          </a:xfrm>
          <a:prstGeom prst="rect">
            <a:avLst/>
          </a:prstGeom>
          <a:noFill/>
        </p:spPr>
        <p:txBody>
          <a:bodyPr wrap="square" rtlCol="0">
            <a:spAutoFit/>
          </a:bodyPr>
          <a:lstStyle/>
          <a:p>
            <a:r>
              <a:rPr lang="en-US"/>
              <a:t>Problem:</a:t>
            </a:r>
          </a:p>
          <a:p>
            <a:r>
              <a:rPr lang="en-US" sz="4400"/>
              <a:t>Can’t see the overall test strategy</a:t>
            </a:r>
          </a:p>
        </p:txBody>
      </p:sp>
      <p:sp>
        <p:nvSpPr>
          <p:cNvPr id="2" name="TextBox 1">
            <a:extLst>
              <a:ext uri="{FF2B5EF4-FFF2-40B4-BE49-F238E27FC236}">
                <a16:creationId xmlns:a16="http://schemas.microsoft.com/office/drawing/2014/main" id="{36ABD3F1-DA39-67E0-1212-5BBBC350182A}"/>
              </a:ext>
            </a:extLst>
          </p:cNvPr>
          <p:cNvSpPr txBox="1"/>
          <p:nvPr/>
        </p:nvSpPr>
        <p:spPr>
          <a:xfrm>
            <a:off x="2587751" y="3566160"/>
            <a:ext cx="7665201" cy="646331"/>
          </a:xfrm>
          <a:prstGeom prst="rect">
            <a:avLst/>
          </a:prstGeom>
          <a:noFill/>
        </p:spPr>
        <p:txBody>
          <a:bodyPr wrap="square" rtlCol="0">
            <a:spAutoFit/>
          </a:bodyPr>
          <a:lstStyle/>
          <a:p>
            <a:pPr algn="r"/>
            <a:r>
              <a:rPr lang="en-US">
                <a:solidFill>
                  <a:schemeClr val="tx1">
                    <a:lumMod val="50000"/>
                    <a:lumOff val="50000"/>
                  </a:schemeClr>
                </a:solidFill>
              </a:rPr>
              <a:t>hard to see if you’re missing cases...</a:t>
            </a:r>
          </a:p>
          <a:p>
            <a:endParaRPr lang="en-US">
              <a:solidFill>
                <a:schemeClr val="tx1">
                  <a:lumMod val="50000"/>
                  <a:lumOff val="50000"/>
                </a:schemeClr>
              </a:solidFill>
            </a:endParaRPr>
          </a:p>
        </p:txBody>
      </p:sp>
    </p:spTree>
    <p:extLst>
      <p:ext uri="{BB962C8B-B14F-4D97-AF65-F5344CB8AC3E}">
        <p14:creationId xmlns:p14="http://schemas.microsoft.com/office/powerpoint/2010/main" val="175972676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4645152" y="2663797"/>
            <a:ext cx="3191256" cy="1046440"/>
          </a:xfrm>
          <a:prstGeom prst="rect">
            <a:avLst/>
          </a:prstGeom>
          <a:noFill/>
        </p:spPr>
        <p:txBody>
          <a:bodyPr wrap="square" rtlCol="0">
            <a:spAutoFit/>
          </a:bodyPr>
          <a:lstStyle/>
          <a:p>
            <a:r>
              <a:rPr lang="en-US"/>
              <a:t>New Concept #6: </a:t>
            </a:r>
          </a:p>
          <a:p>
            <a:r>
              <a:rPr lang="en-US" sz="4400"/>
              <a:t>verifyAll()</a:t>
            </a:r>
          </a:p>
        </p:txBody>
      </p:sp>
    </p:spTree>
    <p:extLst>
      <p:ext uri="{BB962C8B-B14F-4D97-AF65-F5344CB8AC3E}">
        <p14:creationId xmlns:p14="http://schemas.microsoft.com/office/powerpoint/2010/main" val="227293121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4645152" y="2663797"/>
            <a:ext cx="3191256" cy="1046440"/>
          </a:xfrm>
          <a:prstGeom prst="rect">
            <a:avLst/>
          </a:prstGeom>
          <a:noFill/>
        </p:spPr>
        <p:txBody>
          <a:bodyPr wrap="square" rtlCol="0">
            <a:spAutoFit/>
          </a:bodyPr>
          <a:lstStyle/>
          <a:p>
            <a:r>
              <a:rPr lang="en-US"/>
              <a:t>New Concept #7: </a:t>
            </a:r>
          </a:p>
          <a:p>
            <a:r>
              <a:rPr lang="en-US" sz="4400"/>
              <a:t>many of one</a:t>
            </a:r>
          </a:p>
        </p:txBody>
      </p:sp>
    </p:spTree>
    <p:extLst>
      <p:ext uri="{BB962C8B-B14F-4D97-AF65-F5344CB8AC3E}">
        <p14:creationId xmlns:p14="http://schemas.microsoft.com/office/powerpoint/2010/main" val="288486198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587752" y="2519720"/>
            <a:ext cx="7470648" cy="1046440"/>
          </a:xfrm>
          <a:prstGeom prst="rect">
            <a:avLst/>
          </a:prstGeom>
          <a:noFill/>
        </p:spPr>
        <p:txBody>
          <a:bodyPr wrap="square" rtlCol="0">
            <a:spAutoFit/>
          </a:bodyPr>
          <a:lstStyle/>
          <a:p>
            <a:r>
              <a:rPr lang="en-US"/>
              <a:t>Week 4</a:t>
            </a:r>
          </a:p>
          <a:p>
            <a:r>
              <a:rPr lang="en-US" sz="4400"/>
              <a:t>What happened</a:t>
            </a:r>
          </a:p>
        </p:txBody>
      </p:sp>
    </p:spTree>
    <p:extLst>
      <p:ext uri="{BB962C8B-B14F-4D97-AF65-F5344CB8AC3E}">
        <p14:creationId xmlns:p14="http://schemas.microsoft.com/office/powerpoint/2010/main" val="181048382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AD18EED-1772-AEC6-9186-91C869E58250}"/>
              </a:ext>
            </a:extLst>
          </p:cNvPr>
          <p:cNvSpPr txBox="1"/>
          <p:nvPr/>
        </p:nvSpPr>
        <p:spPr>
          <a:xfrm>
            <a:off x="130893" y="247714"/>
            <a:ext cx="2054941" cy="830997"/>
          </a:xfrm>
          <a:prstGeom prst="rect">
            <a:avLst/>
          </a:prstGeom>
          <a:noFill/>
        </p:spPr>
        <p:txBody>
          <a:bodyPr wrap="square">
            <a:spAutoFit/>
          </a:bodyPr>
          <a:lstStyle/>
          <a:p>
            <a:r>
              <a:rPr lang="en-US" sz="2400" dirty="0">
                <a:latin typeface="Ink Free" panose="020F0502020204030204" pitchFamily="34" charset="0"/>
                <a:ea typeface="Heiti TC Medium" pitchFamily="2" charset="-128"/>
              </a:rPr>
              <a:t>Complex </a:t>
            </a:r>
          </a:p>
          <a:p>
            <a:r>
              <a:rPr lang="en-US" sz="2400" dirty="0">
                <a:latin typeface="Ink Free" panose="020F0502020204030204" pitchFamily="34" charset="0"/>
                <a:ea typeface="Heiti TC Medium" pitchFamily="2" charset="-128"/>
              </a:rPr>
              <a:t>Tests</a:t>
            </a:r>
          </a:p>
        </p:txBody>
      </p:sp>
      <p:sp>
        <p:nvSpPr>
          <p:cNvPr id="7" name="TextBox 6">
            <a:extLst>
              <a:ext uri="{FF2B5EF4-FFF2-40B4-BE49-F238E27FC236}">
                <a16:creationId xmlns:a16="http://schemas.microsoft.com/office/drawing/2014/main" id="{395A8195-67E6-3920-424B-685B5F5DA752}"/>
              </a:ext>
            </a:extLst>
          </p:cNvPr>
          <p:cNvSpPr txBox="1"/>
          <p:nvPr/>
        </p:nvSpPr>
        <p:spPr>
          <a:xfrm>
            <a:off x="6110747" y="779596"/>
            <a:ext cx="178947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ApprovalTests</a:t>
            </a:r>
          </a:p>
        </p:txBody>
      </p:sp>
      <p:sp>
        <p:nvSpPr>
          <p:cNvPr id="8" name="TextBox 7">
            <a:extLst>
              <a:ext uri="{FF2B5EF4-FFF2-40B4-BE49-F238E27FC236}">
                <a16:creationId xmlns:a16="http://schemas.microsoft.com/office/drawing/2014/main" id="{E109BF4A-8D91-BEA5-C275-9942A8B6639B}"/>
              </a:ext>
            </a:extLst>
          </p:cNvPr>
          <p:cNvSpPr txBox="1"/>
          <p:nvPr/>
        </p:nvSpPr>
        <p:spPr>
          <a:xfrm>
            <a:off x="9871990" y="1483861"/>
            <a:ext cx="162302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 Storyboard</a:t>
            </a:r>
          </a:p>
        </p:txBody>
      </p:sp>
      <p:sp>
        <p:nvSpPr>
          <p:cNvPr id="9" name="TextBox 8">
            <a:extLst>
              <a:ext uri="{FF2B5EF4-FFF2-40B4-BE49-F238E27FC236}">
                <a16:creationId xmlns:a16="http://schemas.microsoft.com/office/drawing/2014/main" id="{BE0372A1-59B8-85DF-E48A-58B45E1D6D18}"/>
              </a:ext>
            </a:extLst>
          </p:cNvPr>
          <p:cNvSpPr txBox="1"/>
          <p:nvPr/>
        </p:nvSpPr>
        <p:spPr>
          <a:xfrm>
            <a:off x="8352502" y="3636748"/>
            <a:ext cx="1484671" cy="338554"/>
          </a:xfrm>
          <a:prstGeom prst="rect">
            <a:avLst/>
          </a:prstGeom>
          <a:noFill/>
        </p:spPr>
        <p:txBody>
          <a:bodyPr wrap="square">
            <a:spAutoFit/>
          </a:bodyPr>
          <a:lstStyle/>
          <a:p>
            <a:r>
              <a:rPr lang="en-US" sz="1600" dirty="0">
                <a:latin typeface="Ink Free" panose="020F0502020204030204" pitchFamily="34" charset="0"/>
                <a:ea typeface="Heiti TC Medium" pitchFamily="2" charset="-128"/>
              </a:rPr>
              <a:t>JSON</a:t>
            </a:r>
          </a:p>
        </p:txBody>
      </p:sp>
      <p:sp>
        <p:nvSpPr>
          <p:cNvPr id="10" name="TextBox 9">
            <a:extLst>
              <a:ext uri="{FF2B5EF4-FFF2-40B4-BE49-F238E27FC236}">
                <a16:creationId xmlns:a16="http://schemas.microsoft.com/office/drawing/2014/main" id="{A06D618A-4C4A-95AE-DD9B-98F6BC7D7FA5}"/>
              </a:ext>
            </a:extLst>
          </p:cNvPr>
          <p:cNvSpPr txBox="1"/>
          <p:nvPr/>
        </p:nvSpPr>
        <p:spPr>
          <a:xfrm>
            <a:off x="9504105" y="5065193"/>
            <a:ext cx="1484671" cy="338554"/>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Inline</a:t>
            </a:r>
          </a:p>
        </p:txBody>
      </p:sp>
      <p:sp>
        <p:nvSpPr>
          <p:cNvPr id="11" name="TextBox 10">
            <a:extLst>
              <a:ext uri="{FF2B5EF4-FFF2-40B4-BE49-F238E27FC236}">
                <a16:creationId xmlns:a16="http://schemas.microsoft.com/office/drawing/2014/main" id="{E1EFA9DE-F4DF-C28A-90A9-1CDEE42370F6}"/>
              </a:ext>
            </a:extLst>
          </p:cNvPr>
          <p:cNvSpPr txBox="1"/>
          <p:nvPr/>
        </p:nvSpPr>
        <p:spPr>
          <a:xfrm>
            <a:off x="6488624" y="4097690"/>
            <a:ext cx="1484671" cy="338554"/>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Verify all</a:t>
            </a:r>
          </a:p>
        </p:txBody>
      </p:sp>
      <p:sp>
        <p:nvSpPr>
          <p:cNvPr id="19" name="Freeform 18">
            <a:extLst>
              <a:ext uri="{FF2B5EF4-FFF2-40B4-BE49-F238E27FC236}">
                <a16:creationId xmlns:a16="http://schemas.microsoft.com/office/drawing/2014/main" id="{049FC801-B78F-842F-9221-674D603FAE5D}"/>
              </a:ext>
            </a:extLst>
          </p:cNvPr>
          <p:cNvSpPr/>
          <p:nvPr/>
        </p:nvSpPr>
        <p:spPr>
          <a:xfrm>
            <a:off x="1449643" y="808367"/>
            <a:ext cx="1627238" cy="557840"/>
          </a:xfrm>
          <a:custGeom>
            <a:avLst/>
            <a:gdLst>
              <a:gd name="connsiteX0" fmla="*/ 0 w 1494503"/>
              <a:gd name="connsiteY0" fmla="*/ 0 h 838410"/>
              <a:gd name="connsiteX1" fmla="*/ 294968 w 1494503"/>
              <a:gd name="connsiteY1" fmla="*/ 835742 h 838410"/>
              <a:gd name="connsiteX2" fmla="*/ 884903 w 1494503"/>
              <a:gd name="connsiteY2" fmla="*/ 275303 h 838410"/>
              <a:gd name="connsiteX3" fmla="*/ 1494503 w 1494503"/>
              <a:gd name="connsiteY3" fmla="*/ 560438 h 838410"/>
            </a:gdLst>
            <a:ahLst/>
            <a:cxnLst>
              <a:cxn ang="0">
                <a:pos x="connsiteX0" y="connsiteY0"/>
              </a:cxn>
              <a:cxn ang="0">
                <a:pos x="connsiteX1" y="connsiteY1"/>
              </a:cxn>
              <a:cxn ang="0">
                <a:pos x="connsiteX2" y="connsiteY2"/>
              </a:cxn>
              <a:cxn ang="0">
                <a:pos x="connsiteX3" y="connsiteY3"/>
              </a:cxn>
            </a:cxnLst>
            <a:rect l="l" t="t" r="r" b="b"/>
            <a:pathLst>
              <a:path w="1494503" h="838410">
                <a:moveTo>
                  <a:pt x="0" y="0"/>
                </a:moveTo>
                <a:cubicBezTo>
                  <a:pt x="73742" y="394929"/>
                  <a:pt x="147484" y="789858"/>
                  <a:pt x="294968" y="835742"/>
                </a:cubicBezTo>
                <a:cubicBezTo>
                  <a:pt x="442452" y="881626"/>
                  <a:pt x="684981" y="321187"/>
                  <a:pt x="884903" y="275303"/>
                </a:cubicBezTo>
                <a:cubicBezTo>
                  <a:pt x="1084825" y="229419"/>
                  <a:pt x="1424039" y="493251"/>
                  <a:pt x="1494503" y="560438"/>
                </a:cubicBezTo>
              </a:path>
            </a:pathLst>
          </a:custGeom>
          <a:noFill/>
          <a:ln w="28575">
            <a:prstDash val="dash"/>
            <a:headEnd type="none" w="med" len="med"/>
            <a:tailEnd type="triangle" w="med" len="med"/>
            <a:extLst>
              <a:ext uri="{C807C97D-BFC1-408E-A445-0C87EB9F89A2}">
                <ask:lineSketchStyleProps xmlns:ask="http://schemas.microsoft.com/office/drawing/2018/sketchyshapes" sd="657918408">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20">
            <a:extLst>
              <a:ext uri="{FF2B5EF4-FFF2-40B4-BE49-F238E27FC236}">
                <a16:creationId xmlns:a16="http://schemas.microsoft.com/office/drawing/2014/main" id="{247C16CE-C11B-5B47-D07A-69BADEE90455}"/>
              </a:ext>
            </a:extLst>
          </p:cNvPr>
          <p:cNvSpPr/>
          <p:nvPr/>
        </p:nvSpPr>
        <p:spPr>
          <a:xfrm flipV="1">
            <a:off x="7900220" y="1087287"/>
            <a:ext cx="1800529" cy="461665"/>
          </a:xfrm>
          <a:custGeom>
            <a:avLst/>
            <a:gdLst>
              <a:gd name="connsiteX0" fmla="*/ 0 w 1293471"/>
              <a:gd name="connsiteY0" fmla="*/ 796413 h 796413"/>
              <a:gd name="connsiteX1" fmla="*/ 1012722 w 1293471"/>
              <a:gd name="connsiteY1" fmla="*/ 462116 h 796413"/>
              <a:gd name="connsiteX2" fmla="*/ 1288026 w 1293471"/>
              <a:gd name="connsiteY2" fmla="*/ 0 h 796413"/>
            </a:gdLst>
            <a:ahLst/>
            <a:cxnLst>
              <a:cxn ang="0">
                <a:pos x="connsiteX0" y="connsiteY0"/>
              </a:cxn>
              <a:cxn ang="0">
                <a:pos x="connsiteX1" y="connsiteY1"/>
              </a:cxn>
              <a:cxn ang="0">
                <a:pos x="connsiteX2" y="connsiteY2"/>
              </a:cxn>
            </a:cxnLst>
            <a:rect l="l" t="t" r="r" b="b"/>
            <a:pathLst>
              <a:path w="1293471" h="796413">
                <a:moveTo>
                  <a:pt x="0" y="796413"/>
                </a:moveTo>
                <a:cubicBezTo>
                  <a:pt x="399025" y="695632"/>
                  <a:pt x="798051" y="594851"/>
                  <a:pt x="1012722" y="462116"/>
                </a:cubicBezTo>
                <a:cubicBezTo>
                  <a:pt x="1227393" y="329381"/>
                  <a:pt x="1317523" y="11471"/>
                  <a:pt x="1288026" y="0"/>
                </a:cubicBezTo>
              </a:path>
            </a:pathLst>
          </a:custGeom>
          <a:noFill/>
          <a:ln w="28575">
            <a:prstDash val="dash"/>
            <a:headEnd type="none" w="med" len="med"/>
            <a:tailEnd type="triangle" w="med" len="med"/>
            <a:extLst>
              <a:ext uri="{C807C97D-BFC1-408E-A445-0C87EB9F89A2}">
                <ask:lineSketchStyleProps xmlns:ask="http://schemas.microsoft.com/office/drawing/2018/sketchyshapes" sd="1390129798">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22">
            <a:extLst>
              <a:ext uri="{FF2B5EF4-FFF2-40B4-BE49-F238E27FC236}">
                <a16:creationId xmlns:a16="http://schemas.microsoft.com/office/drawing/2014/main" id="{9F8F4576-9695-0DCD-7DEB-0ECCB64D947E}"/>
              </a:ext>
            </a:extLst>
          </p:cNvPr>
          <p:cNvSpPr/>
          <p:nvPr/>
        </p:nvSpPr>
        <p:spPr>
          <a:xfrm>
            <a:off x="8630924" y="2221595"/>
            <a:ext cx="2487561" cy="1383409"/>
          </a:xfrm>
          <a:custGeom>
            <a:avLst/>
            <a:gdLst>
              <a:gd name="connsiteX0" fmla="*/ 2153264 w 2951027"/>
              <a:gd name="connsiteY0" fmla="*/ 0 h 1455174"/>
              <a:gd name="connsiteX1" fmla="*/ 2949677 w 2951027"/>
              <a:gd name="connsiteY1" fmla="*/ 403122 h 1455174"/>
              <a:gd name="connsiteX2" fmla="*/ 2310580 w 2951027"/>
              <a:gd name="connsiteY2" fmla="*/ 983226 h 1455174"/>
              <a:gd name="connsiteX3" fmla="*/ 1120877 w 2951027"/>
              <a:gd name="connsiteY3" fmla="*/ 1042219 h 1455174"/>
              <a:gd name="connsiteX4" fmla="*/ 285135 w 2951027"/>
              <a:gd name="connsiteY4" fmla="*/ 1130710 h 1455174"/>
              <a:gd name="connsiteX5" fmla="*/ 0 w 2951027"/>
              <a:gd name="connsiteY5" fmla="*/ 1455174 h 1455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51027" h="1455174">
                <a:moveTo>
                  <a:pt x="2153264" y="0"/>
                </a:moveTo>
                <a:cubicBezTo>
                  <a:pt x="2538361" y="119625"/>
                  <a:pt x="2923458" y="239251"/>
                  <a:pt x="2949677" y="403122"/>
                </a:cubicBezTo>
                <a:cubicBezTo>
                  <a:pt x="2975896" y="566993"/>
                  <a:pt x="2615380" y="876710"/>
                  <a:pt x="2310580" y="983226"/>
                </a:cubicBezTo>
                <a:cubicBezTo>
                  <a:pt x="2005780" y="1089742"/>
                  <a:pt x="1458451" y="1017638"/>
                  <a:pt x="1120877" y="1042219"/>
                </a:cubicBezTo>
                <a:cubicBezTo>
                  <a:pt x="783303" y="1066800"/>
                  <a:pt x="471948" y="1061884"/>
                  <a:pt x="285135" y="1130710"/>
                </a:cubicBezTo>
                <a:cubicBezTo>
                  <a:pt x="98322" y="1199536"/>
                  <a:pt x="32774" y="1406013"/>
                  <a:pt x="0" y="1455174"/>
                </a:cubicBezTo>
              </a:path>
            </a:pathLst>
          </a:custGeom>
          <a:noFill/>
          <a:ln w="28575">
            <a:prstDash val="dash"/>
            <a:headEnd type="none" w="med" len="med"/>
            <a:tailEnd type="triangle" w="med" len="med"/>
            <a:extLst>
              <a:ext uri="{C807C97D-BFC1-408E-A445-0C87EB9F89A2}">
                <ask:lineSketchStyleProps xmlns:ask="http://schemas.microsoft.com/office/drawing/2018/sketchyshapes" sd="811672026">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25">
            <a:extLst>
              <a:ext uri="{FF2B5EF4-FFF2-40B4-BE49-F238E27FC236}">
                <a16:creationId xmlns:a16="http://schemas.microsoft.com/office/drawing/2014/main" id="{D94E75C3-BE98-5263-2AC4-828F0C208179}"/>
              </a:ext>
            </a:extLst>
          </p:cNvPr>
          <p:cNvSpPr/>
          <p:nvPr/>
        </p:nvSpPr>
        <p:spPr>
          <a:xfrm>
            <a:off x="8898193" y="4129548"/>
            <a:ext cx="938979" cy="766918"/>
          </a:xfrm>
          <a:custGeom>
            <a:avLst/>
            <a:gdLst>
              <a:gd name="connsiteX0" fmla="*/ 0 w 462116"/>
              <a:gd name="connsiteY0" fmla="*/ 0 h 914400"/>
              <a:gd name="connsiteX1" fmla="*/ 452283 w 462116"/>
              <a:gd name="connsiteY1" fmla="*/ 383458 h 914400"/>
              <a:gd name="connsiteX2" fmla="*/ 265471 w 462116"/>
              <a:gd name="connsiteY2" fmla="*/ 570271 h 914400"/>
              <a:gd name="connsiteX3" fmla="*/ 462116 w 462116"/>
              <a:gd name="connsiteY3" fmla="*/ 914400 h 914400"/>
            </a:gdLst>
            <a:ahLst/>
            <a:cxnLst>
              <a:cxn ang="0">
                <a:pos x="connsiteX0" y="connsiteY0"/>
              </a:cxn>
              <a:cxn ang="0">
                <a:pos x="connsiteX1" y="connsiteY1"/>
              </a:cxn>
              <a:cxn ang="0">
                <a:pos x="connsiteX2" y="connsiteY2"/>
              </a:cxn>
              <a:cxn ang="0">
                <a:pos x="connsiteX3" y="connsiteY3"/>
              </a:cxn>
            </a:cxnLst>
            <a:rect l="l" t="t" r="r" b="b"/>
            <a:pathLst>
              <a:path w="462116" h="914400">
                <a:moveTo>
                  <a:pt x="0" y="0"/>
                </a:moveTo>
                <a:cubicBezTo>
                  <a:pt x="204019" y="144206"/>
                  <a:pt x="408038" y="288413"/>
                  <a:pt x="452283" y="383458"/>
                </a:cubicBezTo>
                <a:cubicBezTo>
                  <a:pt x="496528" y="478503"/>
                  <a:pt x="263832" y="481781"/>
                  <a:pt x="265471" y="570271"/>
                </a:cubicBezTo>
                <a:cubicBezTo>
                  <a:pt x="267110" y="658761"/>
                  <a:pt x="364613" y="786580"/>
                  <a:pt x="462116" y="914400"/>
                </a:cubicBezTo>
              </a:path>
            </a:pathLst>
          </a:custGeom>
          <a:noFill/>
          <a:ln w="28575">
            <a:prstDash val="dash"/>
            <a:headEnd type="none" w="med" len="med"/>
            <a:tailEnd type="triangle" w="med" len="med"/>
            <a:extLst>
              <a:ext uri="{C807C97D-BFC1-408E-A445-0C87EB9F89A2}">
                <ask:lineSketchStyleProps xmlns:ask="http://schemas.microsoft.com/office/drawing/2018/sketchyshapes" sd="1435587840">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C15786BB-487A-3B98-882E-DC07D1AAFEB2}"/>
              </a:ext>
            </a:extLst>
          </p:cNvPr>
          <p:cNvPicPr>
            <a:picLocks noChangeAspect="1"/>
          </p:cNvPicPr>
          <p:nvPr/>
        </p:nvPicPr>
        <p:blipFill>
          <a:blip r:embed="rId2"/>
          <a:stretch>
            <a:fillRect/>
          </a:stretch>
        </p:blipFill>
        <p:spPr>
          <a:xfrm>
            <a:off x="6417847" y="1094964"/>
            <a:ext cx="2213077" cy="601908"/>
          </a:xfrm>
          <a:prstGeom prst="rect">
            <a:avLst/>
          </a:prstGeom>
        </p:spPr>
      </p:pic>
      <p:sp>
        <p:nvSpPr>
          <p:cNvPr id="18" name="Freeform 17">
            <a:extLst>
              <a:ext uri="{FF2B5EF4-FFF2-40B4-BE49-F238E27FC236}">
                <a16:creationId xmlns:a16="http://schemas.microsoft.com/office/drawing/2014/main" id="{FC71CD6E-5C6A-E173-EF36-BE6678D83BB1}"/>
              </a:ext>
            </a:extLst>
          </p:cNvPr>
          <p:cNvSpPr/>
          <p:nvPr/>
        </p:nvSpPr>
        <p:spPr>
          <a:xfrm flipV="1">
            <a:off x="4791103" y="1300690"/>
            <a:ext cx="1505485" cy="518899"/>
          </a:xfrm>
          <a:custGeom>
            <a:avLst/>
            <a:gdLst>
              <a:gd name="connsiteX0" fmla="*/ 0 w 1505485"/>
              <a:gd name="connsiteY0" fmla="*/ 0 h 518899"/>
              <a:gd name="connsiteX1" fmla="*/ 434269 w 1505485"/>
              <a:gd name="connsiteY1" fmla="*/ 493167 h 518899"/>
              <a:gd name="connsiteX2" fmla="*/ 1106162 w 1505485"/>
              <a:gd name="connsiteY2" fmla="*/ 103114 h 518899"/>
              <a:gd name="connsiteX3" fmla="*/ 1505485 w 1505485"/>
              <a:gd name="connsiteY3" fmla="*/ 262231 h 518899"/>
            </a:gdLst>
            <a:ahLst/>
            <a:cxnLst>
              <a:cxn ang="0">
                <a:pos x="connsiteX0" y="connsiteY0"/>
              </a:cxn>
              <a:cxn ang="0">
                <a:pos x="connsiteX1" y="connsiteY1"/>
              </a:cxn>
              <a:cxn ang="0">
                <a:pos x="connsiteX2" y="connsiteY2"/>
              </a:cxn>
              <a:cxn ang="0">
                <a:pos x="connsiteX3" y="connsiteY3"/>
              </a:cxn>
            </a:cxnLst>
            <a:rect l="l" t="t" r="r" b="b"/>
            <a:pathLst>
              <a:path w="1505485" h="518899" extrusionOk="0">
                <a:moveTo>
                  <a:pt x="0" y="0"/>
                </a:moveTo>
                <a:cubicBezTo>
                  <a:pt x="254300" y="167501"/>
                  <a:pt x="351579" y="463577"/>
                  <a:pt x="434269" y="493167"/>
                </a:cubicBezTo>
                <a:cubicBezTo>
                  <a:pt x="696008" y="670089"/>
                  <a:pt x="966931" y="134699"/>
                  <a:pt x="1106162" y="103114"/>
                </a:cubicBezTo>
                <a:cubicBezTo>
                  <a:pt x="1336335" y="11679"/>
                  <a:pt x="1440323" y="280063"/>
                  <a:pt x="1505485" y="262231"/>
                </a:cubicBezTo>
              </a:path>
            </a:pathLst>
          </a:custGeom>
          <a:noFill/>
          <a:ln w="28575">
            <a:prstDash val="dash"/>
            <a:headEnd type="none" w="med" len="med"/>
            <a:tailEnd type="triangle" w="med" len="med"/>
            <a:extLst>
              <a:ext uri="{C807C97D-BFC1-408E-A445-0C87EB9F89A2}">
                <ask:lineSketchStyleProps xmlns:ask="http://schemas.microsoft.com/office/drawing/2018/sketchyshapes" sd="762028284">
                  <a:custGeom>
                    <a:avLst/>
                    <a:gdLst>
                      <a:gd name="connsiteX0" fmla="*/ 0 w 1505485"/>
                      <a:gd name="connsiteY0" fmla="*/ 0 h 508631"/>
                      <a:gd name="connsiteX1" fmla="*/ 434269 w 1505485"/>
                      <a:gd name="connsiteY1" fmla="*/ 493167 h 508631"/>
                      <a:gd name="connsiteX2" fmla="*/ 1106162 w 1505485"/>
                      <a:gd name="connsiteY2" fmla="*/ 103114 h 508631"/>
                      <a:gd name="connsiteX3" fmla="*/ 1505485 w 1505485"/>
                      <a:gd name="connsiteY3" fmla="*/ 262231 h 508631"/>
                      <a:gd name="connsiteX0" fmla="*/ 0 w 1505485"/>
                      <a:gd name="connsiteY0" fmla="*/ 0 h 518899"/>
                      <a:gd name="connsiteX1" fmla="*/ 434269 w 1505485"/>
                      <a:gd name="connsiteY1" fmla="*/ 493167 h 518899"/>
                      <a:gd name="connsiteX2" fmla="*/ 1106162 w 1505485"/>
                      <a:gd name="connsiteY2" fmla="*/ 103114 h 518899"/>
                      <a:gd name="connsiteX3" fmla="*/ 1505485 w 1505485"/>
                      <a:gd name="connsiteY3" fmla="*/ 262231 h 518899"/>
                    </a:gdLst>
                    <a:ahLst/>
                    <a:cxnLst>
                      <a:cxn ang="0">
                        <a:pos x="connsiteX0" y="connsiteY0"/>
                      </a:cxn>
                      <a:cxn ang="0">
                        <a:pos x="connsiteX1" y="connsiteY1"/>
                      </a:cxn>
                      <a:cxn ang="0">
                        <a:pos x="connsiteX2" y="connsiteY2"/>
                      </a:cxn>
                      <a:cxn ang="0">
                        <a:pos x="connsiteX3" y="connsiteY3"/>
                      </a:cxn>
                    </a:cxnLst>
                    <a:rect l="l" t="t" r="r" b="b"/>
                    <a:pathLst>
                      <a:path w="1505485" h="518899" extrusionOk="0">
                        <a:moveTo>
                          <a:pt x="0" y="0"/>
                        </a:moveTo>
                        <a:cubicBezTo>
                          <a:pt x="250960" y="168271"/>
                          <a:pt x="348464" y="463491"/>
                          <a:pt x="434269" y="493167"/>
                        </a:cubicBezTo>
                        <a:cubicBezTo>
                          <a:pt x="674380" y="636647"/>
                          <a:pt x="951270" y="134761"/>
                          <a:pt x="1106162" y="103114"/>
                        </a:cubicBezTo>
                        <a:cubicBezTo>
                          <a:pt x="1335661" y="27865"/>
                          <a:pt x="1435958" y="261381"/>
                          <a:pt x="1505485" y="262231"/>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23">
            <a:extLst>
              <a:ext uri="{FF2B5EF4-FFF2-40B4-BE49-F238E27FC236}">
                <a16:creationId xmlns:a16="http://schemas.microsoft.com/office/drawing/2014/main" id="{31EBA760-B533-3525-AC42-D85532A783D1}"/>
              </a:ext>
            </a:extLst>
          </p:cNvPr>
          <p:cNvSpPr/>
          <p:nvPr/>
        </p:nvSpPr>
        <p:spPr>
          <a:xfrm>
            <a:off x="7993624" y="5229058"/>
            <a:ext cx="2202425" cy="1449763"/>
          </a:xfrm>
          <a:custGeom>
            <a:avLst/>
            <a:gdLst>
              <a:gd name="connsiteX0" fmla="*/ 2202425 w 2202425"/>
              <a:gd name="connsiteY0" fmla="*/ 894736 h 1449763"/>
              <a:gd name="connsiteX1" fmla="*/ 1484670 w 2202425"/>
              <a:gd name="connsiteY1" fmla="*/ 1445342 h 1449763"/>
              <a:gd name="connsiteX2" fmla="*/ 334296 w 2202425"/>
              <a:gd name="connsiteY2" fmla="*/ 1130710 h 1449763"/>
              <a:gd name="connsiteX3" fmla="*/ 324464 w 2202425"/>
              <a:gd name="connsiteY3" fmla="*/ 717755 h 1449763"/>
              <a:gd name="connsiteX4" fmla="*/ 363793 w 2202425"/>
              <a:gd name="connsiteY4" fmla="*/ 432619 h 1449763"/>
              <a:gd name="connsiteX5" fmla="*/ 0 w 2202425"/>
              <a:gd name="connsiteY5" fmla="*/ 0 h 1449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02425" h="1449763">
                <a:moveTo>
                  <a:pt x="2202425" y="894736"/>
                </a:moveTo>
                <a:cubicBezTo>
                  <a:pt x="1999225" y="1150374"/>
                  <a:pt x="1796025" y="1406013"/>
                  <a:pt x="1484670" y="1445342"/>
                </a:cubicBezTo>
                <a:cubicBezTo>
                  <a:pt x="1173315" y="1484671"/>
                  <a:pt x="527664" y="1251974"/>
                  <a:pt x="334296" y="1130710"/>
                </a:cubicBezTo>
                <a:cubicBezTo>
                  <a:pt x="140928" y="1009446"/>
                  <a:pt x="319548" y="834103"/>
                  <a:pt x="324464" y="717755"/>
                </a:cubicBezTo>
                <a:cubicBezTo>
                  <a:pt x="329380" y="601407"/>
                  <a:pt x="417870" y="552245"/>
                  <a:pt x="363793" y="432619"/>
                </a:cubicBezTo>
                <a:cubicBezTo>
                  <a:pt x="309716" y="312993"/>
                  <a:pt x="154858" y="156496"/>
                  <a:pt x="0" y="0"/>
                </a:cubicBezTo>
              </a:path>
            </a:pathLst>
          </a:custGeom>
          <a:noFill/>
          <a:ln w="28575">
            <a:prstDash val="dash"/>
            <a:headEnd type="none" w="med" len="med"/>
            <a:tailEnd type="triangle" w="med" len="med"/>
            <a:extLst>
              <a:ext uri="{C807C97D-BFC1-408E-A445-0C87EB9F89A2}">
                <ask:lineSketchStyleProps xmlns:ask="http://schemas.microsoft.com/office/drawing/2018/sketchyshapes" sd="2757711525">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descr="A sketch of a printer&#10;&#10;Description automatically generated">
            <a:extLst>
              <a:ext uri="{FF2B5EF4-FFF2-40B4-BE49-F238E27FC236}">
                <a16:creationId xmlns:a16="http://schemas.microsoft.com/office/drawing/2014/main" id="{12107FDE-6324-F161-6BC8-85F17F77A9B6}"/>
              </a:ext>
            </a:extLst>
          </p:cNvPr>
          <p:cNvPicPr>
            <a:picLocks noChangeAspect="1"/>
          </p:cNvPicPr>
          <p:nvPr/>
        </p:nvPicPr>
        <p:blipFill>
          <a:blip r:embed="rId3"/>
          <a:stretch>
            <a:fillRect/>
          </a:stretch>
        </p:blipFill>
        <p:spPr>
          <a:xfrm>
            <a:off x="8800484" y="1605934"/>
            <a:ext cx="1253613" cy="1253613"/>
          </a:xfrm>
          <a:prstGeom prst="rect">
            <a:avLst/>
          </a:prstGeom>
        </p:spPr>
      </p:pic>
      <p:pic>
        <p:nvPicPr>
          <p:cNvPr id="37" name="Picture 36" descr="A sketch of a white square object&#10;&#10;Description automatically generated">
            <a:extLst>
              <a:ext uri="{FF2B5EF4-FFF2-40B4-BE49-F238E27FC236}">
                <a16:creationId xmlns:a16="http://schemas.microsoft.com/office/drawing/2014/main" id="{666F8D0F-CBE7-C187-D229-0697F55047BF}"/>
              </a:ext>
            </a:extLst>
          </p:cNvPr>
          <p:cNvPicPr>
            <a:picLocks noChangeAspect="1"/>
          </p:cNvPicPr>
          <p:nvPr/>
        </p:nvPicPr>
        <p:blipFill>
          <a:blip r:embed="rId4"/>
          <a:stretch>
            <a:fillRect/>
          </a:stretch>
        </p:blipFill>
        <p:spPr>
          <a:xfrm>
            <a:off x="9693905" y="1657384"/>
            <a:ext cx="1963343" cy="1121910"/>
          </a:xfrm>
          <a:prstGeom prst="rect">
            <a:avLst/>
          </a:prstGeom>
        </p:spPr>
      </p:pic>
      <p:sp>
        <p:nvSpPr>
          <p:cNvPr id="38" name="TextBox 37">
            <a:extLst>
              <a:ext uri="{FF2B5EF4-FFF2-40B4-BE49-F238E27FC236}">
                <a16:creationId xmlns:a16="http://schemas.microsoft.com/office/drawing/2014/main" id="{9AA50D56-E66A-7F5F-6054-5F6B36599F27}"/>
              </a:ext>
            </a:extLst>
          </p:cNvPr>
          <p:cNvSpPr txBox="1"/>
          <p:nvPr/>
        </p:nvSpPr>
        <p:spPr>
          <a:xfrm>
            <a:off x="9015895" y="1483861"/>
            <a:ext cx="976420"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Printers</a:t>
            </a:r>
          </a:p>
        </p:txBody>
      </p:sp>
      <p:pic>
        <p:nvPicPr>
          <p:cNvPr id="39" name="Picture 38">
            <a:extLst>
              <a:ext uri="{FF2B5EF4-FFF2-40B4-BE49-F238E27FC236}">
                <a16:creationId xmlns:a16="http://schemas.microsoft.com/office/drawing/2014/main" id="{EC59AAFF-B9CD-F618-57CA-46DAADE84244}"/>
              </a:ext>
            </a:extLst>
          </p:cNvPr>
          <p:cNvPicPr>
            <a:picLocks noChangeAspect="1"/>
          </p:cNvPicPr>
          <p:nvPr/>
        </p:nvPicPr>
        <p:blipFill>
          <a:blip r:embed="rId5"/>
          <a:stretch>
            <a:fillRect/>
          </a:stretch>
        </p:blipFill>
        <p:spPr>
          <a:xfrm>
            <a:off x="9625667" y="5320156"/>
            <a:ext cx="2115670" cy="763992"/>
          </a:xfrm>
          <a:prstGeom prst="rect">
            <a:avLst/>
          </a:prstGeom>
        </p:spPr>
      </p:pic>
      <p:pic>
        <p:nvPicPr>
          <p:cNvPr id="40" name="Picture 39">
            <a:extLst>
              <a:ext uri="{FF2B5EF4-FFF2-40B4-BE49-F238E27FC236}">
                <a16:creationId xmlns:a16="http://schemas.microsoft.com/office/drawing/2014/main" id="{6B15BC10-BC1C-4992-8C44-76937D1A983E}"/>
              </a:ext>
            </a:extLst>
          </p:cNvPr>
          <p:cNvPicPr>
            <a:picLocks noChangeAspect="1"/>
          </p:cNvPicPr>
          <p:nvPr/>
        </p:nvPicPr>
        <p:blipFill>
          <a:blip r:embed="rId6"/>
          <a:stretch>
            <a:fillRect/>
          </a:stretch>
        </p:blipFill>
        <p:spPr>
          <a:xfrm>
            <a:off x="6448336" y="4495070"/>
            <a:ext cx="2036098" cy="1304112"/>
          </a:xfrm>
          <a:prstGeom prst="rect">
            <a:avLst/>
          </a:prstGeom>
        </p:spPr>
      </p:pic>
      <p:pic>
        <p:nvPicPr>
          <p:cNvPr id="47" name="Picture 46">
            <a:extLst>
              <a:ext uri="{FF2B5EF4-FFF2-40B4-BE49-F238E27FC236}">
                <a16:creationId xmlns:a16="http://schemas.microsoft.com/office/drawing/2014/main" id="{E4BAC7E1-F108-5E76-E881-E3B23A988832}"/>
              </a:ext>
            </a:extLst>
          </p:cNvPr>
          <p:cNvPicPr>
            <a:picLocks noChangeAspect="1"/>
          </p:cNvPicPr>
          <p:nvPr/>
        </p:nvPicPr>
        <p:blipFill>
          <a:blip r:embed="rId7"/>
          <a:stretch>
            <a:fillRect/>
          </a:stretch>
        </p:blipFill>
        <p:spPr>
          <a:xfrm>
            <a:off x="2907720" y="684128"/>
            <a:ext cx="2165923" cy="1391385"/>
          </a:xfrm>
          <a:prstGeom prst="rect">
            <a:avLst/>
          </a:prstGeom>
        </p:spPr>
      </p:pic>
      <p:sp>
        <p:nvSpPr>
          <p:cNvPr id="4" name="TextBox 3">
            <a:extLst>
              <a:ext uri="{FF2B5EF4-FFF2-40B4-BE49-F238E27FC236}">
                <a16:creationId xmlns:a16="http://schemas.microsoft.com/office/drawing/2014/main" id="{E9A39AC4-27DA-2E7C-F32A-97E5F3F54D05}"/>
              </a:ext>
            </a:extLst>
          </p:cNvPr>
          <p:cNvSpPr txBox="1"/>
          <p:nvPr/>
        </p:nvSpPr>
        <p:spPr>
          <a:xfrm>
            <a:off x="3635795" y="1079604"/>
            <a:ext cx="899163" cy="584775"/>
          </a:xfrm>
          <a:prstGeom prst="rect">
            <a:avLst/>
          </a:prstGeom>
          <a:solidFill>
            <a:schemeClr val="bg1"/>
          </a:solidFill>
        </p:spPr>
        <p:txBody>
          <a:bodyPr wrap="square">
            <a:spAutoFit/>
          </a:bodyPr>
          <a:lstStyle/>
          <a:p>
            <a:pPr algn="ctr"/>
            <a:r>
              <a:rPr lang="en-US" sz="1600" b="1" dirty="0">
                <a:latin typeface="Ink Free" panose="020F0502020204030204" pitchFamily="34" charset="0"/>
                <a:ea typeface="Heiti TC Medium" pitchFamily="2" charset="-128"/>
              </a:rPr>
              <a:t>Testing Circle</a:t>
            </a:r>
          </a:p>
        </p:txBody>
      </p:sp>
      <p:sp>
        <p:nvSpPr>
          <p:cNvPr id="6" name="Rectangle 5">
            <a:extLst>
              <a:ext uri="{FF2B5EF4-FFF2-40B4-BE49-F238E27FC236}">
                <a16:creationId xmlns:a16="http://schemas.microsoft.com/office/drawing/2014/main" id="{1E1D67E7-E4E3-FCBB-328A-2924E6D01248}"/>
              </a:ext>
            </a:extLst>
          </p:cNvPr>
          <p:cNvSpPr/>
          <p:nvPr/>
        </p:nvSpPr>
        <p:spPr>
          <a:xfrm>
            <a:off x="129212" y="247714"/>
            <a:ext cx="8500031" cy="2477729"/>
          </a:xfrm>
          <a:prstGeom prst="rect">
            <a:avLst/>
          </a:prstGeom>
          <a:solidFill>
            <a:srgbClr val="FFFFFF">
              <a:alpha val="55000"/>
            </a:srgb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3" name="Rectangle 12">
            <a:extLst>
              <a:ext uri="{FF2B5EF4-FFF2-40B4-BE49-F238E27FC236}">
                <a16:creationId xmlns:a16="http://schemas.microsoft.com/office/drawing/2014/main" id="{EB32103C-6996-6740-F5AD-4C2CA16C8C52}"/>
              </a:ext>
            </a:extLst>
          </p:cNvPr>
          <p:cNvSpPr/>
          <p:nvPr/>
        </p:nvSpPr>
        <p:spPr>
          <a:xfrm>
            <a:off x="8414568" y="1"/>
            <a:ext cx="3768609" cy="6004560"/>
          </a:xfrm>
          <a:prstGeom prst="rect">
            <a:avLst/>
          </a:prstGeom>
          <a:solidFill>
            <a:srgbClr val="FFFFFF">
              <a:alpha val="55000"/>
            </a:srgb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61905033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587752" y="2519720"/>
            <a:ext cx="7470648" cy="1046440"/>
          </a:xfrm>
          <a:prstGeom prst="rect">
            <a:avLst/>
          </a:prstGeom>
          <a:noFill/>
        </p:spPr>
        <p:txBody>
          <a:bodyPr wrap="square" rtlCol="0">
            <a:spAutoFit/>
          </a:bodyPr>
          <a:lstStyle/>
          <a:p>
            <a:r>
              <a:rPr lang="en-US"/>
              <a:t>Week 4</a:t>
            </a:r>
          </a:p>
          <a:p>
            <a:r>
              <a:rPr lang="en-US" sz="4400"/>
              <a:t>learnings</a:t>
            </a:r>
          </a:p>
        </p:txBody>
      </p:sp>
      <p:grpSp>
        <p:nvGrpSpPr>
          <p:cNvPr id="11" name="Group 10">
            <a:extLst>
              <a:ext uri="{FF2B5EF4-FFF2-40B4-BE49-F238E27FC236}">
                <a16:creationId xmlns:a16="http://schemas.microsoft.com/office/drawing/2014/main" id="{5B1E588D-6D5D-7F17-24D9-E1A5141B1C67}"/>
              </a:ext>
            </a:extLst>
          </p:cNvPr>
          <p:cNvGrpSpPr/>
          <p:nvPr/>
        </p:nvGrpSpPr>
        <p:grpSpPr>
          <a:xfrm>
            <a:off x="1322455" y="4015791"/>
            <a:ext cx="2677408" cy="2116196"/>
            <a:chOff x="1322455" y="4068288"/>
            <a:chExt cx="2677408" cy="2116196"/>
          </a:xfrm>
        </p:grpSpPr>
        <p:sp>
          <p:nvSpPr>
            <p:cNvPr id="2" name="TextBox 1">
              <a:extLst>
                <a:ext uri="{FF2B5EF4-FFF2-40B4-BE49-F238E27FC236}">
                  <a16:creationId xmlns:a16="http://schemas.microsoft.com/office/drawing/2014/main" id="{25122C91-C352-B6A9-D9E1-4CF54F35F638}"/>
                </a:ext>
              </a:extLst>
            </p:cNvPr>
            <p:cNvSpPr txBox="1"/>
            <p:nvPr/>
          </p:nvSpPr>
          <p:spPr>
            <a:xfrm>
              <a:off x="1322455" y="4068288"/>
              <a:ext cx="1484671" cy="338554"/>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Verify all</a:t>
              </a:r>
            </a:p>
          </p:txBody>
        </p:sp>
        <p:pic>
          <p:nvPicPr>
            <p:cNvPr id="4" name="Picture 3">
              <a:extLst>
                <a:ext uri="{FF2B5EF4-FFF2-40B4-BE49-F238E27FC236}">
                  <a16:creationId xmlns:a16="http://schemas.microsoft.com/office/drawing/2014/main" id="{5C5E629B-3EC9-6EE2-4697-A90B40CAF908}"/>
                </a:ext>
              </a:extLst>
            </p:cNvPr>
            <p:cNvPicPr>
              <a:picLocks noChangeAspect="1"/>
            </p:cNvPicPr>
            <p:nvPr/>
          </p:nvPicPr>
          <p:blipFill>
            <a:blip r:embed="rId3"/>
            <a:stretch>
              <a:fillRect/>
            </a:stretch>
          </p:blipFill>
          <p:spPr>
            <a:xfrm>
              <a:off x="1322455" y="4469616"/>
              <a:ext cx="2677408" cy="1714868"/>
            </a:xfrm>
            <a:prstGeom prst="rect">
              <a:avLst/>
            </a:prstGeom>
          </p:spPr>
        </p:pic>
      </p:grpSp>
      <p:grpSp>
        <p:nvGrpSpPr>
          <p:cNvPr id="12" name="Group 11">
            <a:extLst>
              <a:ext uri="{FF2B5EF4-FFF2-40B4-BE49-F238E27FC236}">
                <a16:creationId xmlns:a16="http://schemas.microsoft.com/office/drawing/2014/main" id="{35583D14-F693-0072-671E-74D57FA27EEA}"/>
              </a:ext>
            </a:extLst>
          </p:cNvPr>
          <p:cNvGrpSpPr/>
          <p:nvPr/>
        </p:nvGrpSpPr>
        <p:grpSpPr>
          <a:xfrm>
            <a:off x="8070565" y="4015791"/>
            <a:ext cx="2953035" cy="2319567"/>
            <a:chOff x="7288245" y="4017317"/>
            <a:chExt cx="2953035" cy="2319567"/>
          </a:xfrm>
        </p:grpSpPr>
        <p:pic>
          <p:nvPicPr>
            <p:cNvPr id="6" name="Picture 5" descr="A drawing of a forest&#10;&#10;Description automatically generated">
              <a:extLst>
                <a:ext uri="{FF2B5EF4-FFF2-40B4-BE49-F238E27FC236}">
                  <a16:creationId xmlns:a16="http://schemas.microsoft.com/office/drawing/2014/main" id="{14B9F7A9-ADA4-7146-5E32-8BCFAD1B847C}"/>
                </a:ext>
              </a:extLst>
            </p:cNvPr>
            <p:cNvPicPr>
              <a:picLocks noChangeAspect="1"/>
            </p:cNvPicPr>
            <p:nvPr/>
          </p:nvPicPr>
          <p:blipFill>
            <a:blip r:embed="rId4"/>
            <a:stretch>
              <a:fillRect/>
            </a:stretch>
          </p:blipFill>
          <p:spPr>
            <a:xfrm>
              <a:off x="7779374" y="4402760"/>
              <a:ext cx="1970776" cy="1934124"/>
            </a:xfrm>
            <a:prstGeom prst="rect">
              <a:avLst/>
            </a:prstGeom>
          </p:spPr>
        </p:pic>
        <p:sp>
          <p:nvSpPr>
            <p:cNvPr id="7" name="TextBox 6">
              <a:extLst>
                <a:ext uri="{FF2B5EF4-FFF2-40B4-BE49-F238E27FC236}">
                  <a16:creationId xmlns:a16="http://schemas.microsoft.com/office/drawing/2014/main" id="{D004F39B-2CF5-79E3-B679-8B789C8942EE}"/>
                </a:ext>
              </a:extLst>
            </p:cNvPr>
            <p:cNvSpPr txBox="1"/>
            <p:nvPr/>
          </p:nvSpPr>
          <p:spPr>
            <a:xfrm>
              <a:off x="7288245" y="4017317"/>
              <a:ext cx="2953035" cy="338554"/>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See the forest AND the trees</a:t>
              </a:r>
            </a:p>
          </p:txBody>
        </p:sp>
      </p:grpSp>
      <p:grpSp>
        <p:nvGrpSpPr>
          <p:cNvPr id="5" name="Group 4">
            <a:extLst>
              <a:ext uri="{FF2B5EF4-FFF2-40B4-BE49-F238E27FC236}">
                <a16:creationId xmlns:a16="http://schemas.microsoft.com/office/drawing/2014/main" id="{704AB61D-859C-22FC-E1C1-B296658F4973}"/>
              </a:ext>
            </a:extLst>
          </p:cNvPr>
          <p:cNvGrpSpPr/>
          <p:nvPr/>
        </p:nvGrpSpPr>
        <p:grpSpPr>
          <a:xfrm>
            <a:off x="6432410" y="4015791"/>
            <a:ext cx="1406013" cy="1657484"/>
            <a:chOff x="5910920" y="4322502"/>
            <a:chExt cx="1406013" cy="1657484"/>
          </a:xfrm>
        </p:grpSpPr>
        <p:pic>
          <p:nvPicPr>
            <p:cNvPr id="8" name="Picture 7" descr="A sketch of a printer&#10;&#10;Description automatically generated">
              <a:extLst>
                <a:ext uri="{FF2B5EF4-FFF2-40B4-BE49-F238E27FC236}">
                  <a16:creationId xmlns:a16="http://schemas.microsoft.com/office/drawing/2014/main" id="{C9AAE3B2-B391-97FE-B803-17BFF3A08CFB}"/>
                </a:ext>
              </a:extLst>
            </p:cNvPr>
            <p:cNvPicPr>
              <a:picLocks noChangeAspect="1"/>
            </p:cNvPicPr>
            <p:nvPr/>
          </p:nvPicPr>
          <p:blipFill>
            <a:blip r:embed="rId5"/>
            <a:stretch>
              <a:fillRect/>
            </a:stretch>
          </p:blipFill>
          <p:spPr>
            <a:xfrm>
              <a:off x="5910920" y="4573973"/>
              <a:ext cx="1253613" cy="1253613"/>
            </a:xfrm>
            <a:prstGeom prst="rect">
              <a:avLst/>
            </a:prstGeom>
          </p:spPr>
        </p:pic>
        <p:sp>
          <p:nvSpPr>
            <p:cNvPr id="9" name="TextBox 8">
              <a:extLst>
                <a:ext uri="{FF2B5EF4-FFF2-40B4-BE49-F238E27FC236}">
                  <a16:creationId xmlns:a16="http://schemas.microsoft.com/office/drawing/2014/main" id="{C4894177-636C-CD32-E83E-8D8150D188BC}"/>
                </a:ext>
              </a:extLst>
            </p:cNvPr>
            <p:cNvSpPr txBox="1"/>
            <p:nvPr/>
          </p:nvSpPr>
          <p:spPr>
            <a:xfrm>
              <a:off x="6073154" y="4322502"/>
              <a:ext cx="976420"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Printers</a:t>
              </a:r>
            </a:p>
          </p:txBody>
        </p:sp>
        <p:pic>
          <p:nvPicPr>
            <p:cNvPr id="10" name="Picture 9" descr="A sketch of a printer&#10;&#10;Description automatically generated">
              <a:extLst>
                <a:ext uri="{FF2B5EF4-FFF2-40B4-BE49-F238E27FC236}">
                  <a16:creationId xmlns:a16="http://schemas.microsoft.com/office/drawing/2014/main" id="{F51EF35F-788B-C2A5-682A-B315FD7CE9D4}"/>
                </a:ext>
              </a:extLst>
            </p:cNvPr>
            <p:cNvPicPr>
              <a:picLocks noChangeAspect="1"/>
            </p:cNvPicPr>
            <p:nvPr/>
          </p:nvPicPr>
          <p:blipFill>
            <a:blip r:embed="rId5"/>
            <a:stretch>
              <a:fillRect/>
            </a:stretch>
          </p:blipFill>
          <p:spPr>
            <a:xfrm>
              <a:off x="6063320" y="4726373"/>
              <a:ext cx="1253613" cy="1253613"/>
            </a:xfrm>
            <a:prstGeom prst="rect">
              <a:avLst/>
            </a:prstGeom>
          </p:spPr>
        </p:pic>
      </p:grpSp>
      <p:grpSp>
        <p:nvGrpSpPr>
          <p:cNvPr id="13" name="Group 12">
            <a:extLst>
              <a:ext uri="{FF2B5EF4-FFF2-40B4-BE49-F238E27FC236}">
                <a16:creationId xmlns:a16="http://schemas.microsoft.com/office/drawing/2014/main" id="{C46BE3D9-D773-EB46-B247-A061D8EBEC62}"/>
              </a:ext>
            </a:extLst>
          </p:cNvPr>
          <p:cNvGrpSpPr/>
          <p:nvPr/>
        </p:nvGrpSpPr>
        <p:grpSpPr>
          <a:xfrm>
            <a:off x="4232006" y="4015791"/>
            <a:ext cx="1968261" cy="2014229"/>
            <a:chOff x="5331561" y="4087965"/>
            <a:chExt cx="1968261" cy="2014229"/>
          </a:xfrm>
        </p:grpSpPr>
        <p:pic>
          <p:nvPicPr>
            <p:cNvPr id="14" name="Picture 2">
              <a:extLst>
                <a:ext uri="{FF2B5EF4-FFF2-40B4-BE49-F238E27FC236}">
                  <a16:creationId xmlns:a16="http://schemas.microsoft.com/office/drawing/2014/main" id="{6F71EAE8-F6DE-3815-AE8B-9DA785F20376}"/>
                </a:ext>
              </a:extLst>
            </p:cNvPr>
            <p:cNvPicPr>
              <a:picLocks noChangeAspect="1" noChangeArrowheads="1"/>
            </p:cNvPicPr>
            <p:nvPr/>
          </p:nvPicPr>
          <p:blipFill>
            <a:blip r:embed="rId6"/>
            <a:srcRect t="2996" b="2996"/>
            <a:stretch/>
          </p:blipFill>
          <p:spPr bwMode="auto">
            <a:xfrm>
              <a:off x="5555403" y="4672740"/>
              <a:ext cx="1520575" cy="1429454"/>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EA63361B-0082-43BA-06AF-B297C46C824F}"/>
                </a:ext>
              </a:extLst>
            </p:cNvPr>
            <p:cNvSpPr txBox="1"/>
            <p:nvPr/>
          </p:nvSpPr>
          <p:spPr>
            <a:xfrm>
              <a:off x="5331561" y="4087965"/>
              <a:ext cx="1968261"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Many of One</a:t>
              </a:r>
            </a:p>
          </p:txBody>
        </p:sp>
      </p:grpSp>
    </p:spTree>
    <p:extLst>
      <p:ext uri="{BB962C8B-B14F-4D97-AF65-F5344CB8AC3E}">
        <p14:creationId xmlns:p14="http://schemas.microsoft.com/office/powerpoint/2010/main" val="309652094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Silent Movie Silent Film Title Card: Free Download — CopyCatFilms">
            <a:extLst>
              <a:ext uri="{FF2B5EF4-FFF2-40B4-BE49-F238E27FC236}">
                <a16:creationId xmlns:a16="http://schemas.microsoft.com/office/drawing/2014/main" id="{65DC3069-C79D-A5FF-3756-0C1F3F22604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261"/>
            <a:ext cx="12192000" cy="685373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12AFC77-F5C7-10A1-50CC-05981BE8F9BC}"/>
              </a:ext>
            </a:extLst>
          </p:cNvPr>
          <p:cNvSpPr txBox="1"/>
          <p:nvPr/>
        </p:nvSpPr>
        <p:spPr>
          <a:xfrm>
            <a:off x="3408176" y="2876443"/>
            <a:ext cx="5612820" cy="769441"/>
          </a:xfrm>
          <a:prstGeom prst="rect">
            <a:avLst/>
          </a:prstGeom>
          <a:noFill/>
        </p:spPr>
        <p:txBody>
          <a:bodyPr wrap="none" rtlCol="0">
            <a:spAutoFit/>
          </a:bodyPr>
          <a:lstStyle/>
          <a:p>
            <a:pPr algn="ctr"/>
            <a:r>
              <a:rPr lang="en-US" sz="4400" b="1">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path path="circle">
                    <a:fillToRect t="100000" r="100000"/>
                  </a:path>
                  <a:tileRect l="-100000" b="-100000"/>
                </a:gradFill>
                <a:latin typeface="Rockwell" panose="02060603020205020403" pitchFamily="18" charset="77"/>
              </a:rPr>
              <a:t>...later next week...</a:t>
            </a:r>
          </a:p>
        </p:txBody>
      </p:sp>
    </p:spTree>
    <p:extLst>
      <p:ext uri="{BB962C8B-B14F-4D97-AF65-F5344CB8AC3E}">
        <p14:creationId xmlns:p14="http://schemas.microsoft.com/office/powerpoint/2010/main" val="6879340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02D65F-B89F-9DC7-9C7C-A516C704E01D}"/>
            </a:ext>
          </a:extLst>
        </p:cNvPr>
        <p:cNvGrpSpPr/>
        <p:nvPr/>
      </p:nvGrpSpPr>
      <p:grpSpPr>
        <a:xfrm>
          <a:off x="0" y="0"/>
          <a:ext cx="0" cy="0"/>
          <a:chOff x="0" y="0"/>
          <a:chExt cx="0" cy="0"/>
        </a:xfrm>
      </p:grpSpPr>
      <p:pic>
        <p:nvPicPr>
          <p:cNvPr id="1028" name="Picture 4" descr="Silent Movie Silent Film Title Card: Free Download — CopyCatFilms">
            <a:extLst>
              <a:ext uri="{FF2B5EF4-FFF2-40B4-BE49-F238E27FC236}">
                <a16:creationId xmlns:a16="http://schemas.microsoft.com/office/drawing/2014/main" id="{B4DAB7B7-9CB9-FDCA-570C-A59439CF72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261"/>
            <a:ext cx="12192000" cy="685373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15F32C8C-1A9B-484E-550F-6DE9FAEE8595}"/>
              </a:ext>
            </a:extLst>
          </p:cNvPr>
          <p:cNvSpPr txBox="1"/>
          <p:nvPr/>
        </p:nvSpPr>
        <p:spPr>
          <a:xfrm>
            <a:off x="3565594" y="2876443"/>
            <a:ext cx="5297990" cy="769441"/>
          </a:xfrm>
          <a:prstGeom prst="rect">
            <a:avLst/>
          </a:prstGeom>
          <a:noFill/>
        </p:spPr>
        <p:txBody>
          <a:bodyPr wrap="none" rtlCol="0">
            <a:spAutoFit/>
          </a:bodyPr>
          <a:lstStyle/>
          <a:p>
            <a:pPr algn="ctr"/>
            <a:r>
              <a:rPr lang="en-US" sz="4400" b="1">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path path="circle">
                    <a:fillToRect t="100000" r="100000"/>
                  </a:path>
                  <a:tileRect l="-100000" b="-100000"/>
                </a:gradFill>
                <a:latin typeface="Rockwell" panose="02060603020205020403" pitchFamily="18" charset="77"/>
              </a:rPr>
              <a:t>In the beginning...</a:t>
            </a:r>
          </a:p>
        </p:txBody>
      </p:sp>
    </p:spTree>
    <p:extLst>
      <p:ext uri="{BB962C8B-B14F-4D97-AF65-F5344CB8AC3E}">
        <p14:creationId xmlns:p14="http://schemas.microsoft.com/office/powerpoint/2010/main" val="44069266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C0F5CC-C2FA-79E6-492C-3CD0E6D07BDC}"/>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D0804635-A67F-6167-8543-DCDA9503CBC9}"/>
              </a:ext>
            </a:extLst>
          </p:cNvPr>
          <p:cNvSpPr/>
          <p:nvPr/>
        </p:nvSpPr>
        <p:spPr>
          <a:xfrm>
            <a:off x="0" y="0"/>
            <a:ext cx="12201144" cy="6867144"/>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b="1">
                <a:solidFill>
                  <a:schemeClr val="tx1">
                    <a:lumMod val="85000"/>
                    <a:lumOff val="15000"/>
                  </a:schemeClr>
                </a:solidFill>
              </a:rPr>
              <a:t>code</a:t>
            </a:r>
            <a:endParaRPr lang="en-US" b="1">
              <a:solidFill>
                <a:schemeClr val="tx1">
                  <a:lumMod val="85000"/>
                  <a:lumOff val="15000"/>
                </a:schemeClr>
              </a:solidFill>
            </a:endParaRPr>
          </a:p>
        </p:txBody>
      </p:sp>
    </p:spTree>
    <p:extLst>
      <p:ext uri="{BB962C8B-B14F-4D97-AF65-F5344CB8AC3E}">
        <p14:creationId xmlns:p14="http://schemas.microsoft.com/office/powerpoint/2010/main" val="272657131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587752" y="2519720"/>
            <a:ext cx="7986214" cy="1046440"/>
          </a:xfrm>
          <a:prstGeom prst="rect">
            <a:avLst/>
          </a:prstGeom>
          <a:noFill/>
        </p:spPr>
        <p:txBody>
          <a:bodyPr wrap="square" rtlCol="0">
            <a:spAutoFit/>
          </a:bodyPr>
          <a:lstStyle/>
          <a:p>
            <a:r>
              <a:rPr lang="en-US"/>
              <a:t>Problem:</a:t>
            </a:r>
          </a:p>
          <a:p>
            <a:r>
              <a:rPr lang="en-US" sz="4400"/>
              <a:t>95% of tests are together</a:t>
            </a:r>
          </a:p>
        </p:txBody>
      </p:sp>
      <p:sp>
        <p:nvSpPr>
          <p:cNvPr id="2" name="TextBox 1">
            <a:extLst>
              <a:ext uri="{FF2B5EF4-FFF2-40B4-BE49-F238E27FC236}">
                <a16:creationId xmlns:a16="http://schemas.microsoft.com/office/drawing/2014/main" id="{D41CF718-E5B1-F2E7-518C-F7B5255B5A9C}"/>
              </a:ext>
            </a:extLst>
          </p:cNvPr>
          <p:cNvSpPr txBox="1"/>
          <p:nvPr/>
        </p:nvSpPr>
        <p:spPr>
          <a:xfrm>
            <a:off x="2684834" y="3566160"/>
            <a:ext cx="5719864" cy="369332"/>
          </a:xfrm>
          <a:prstGeom prst="rect">
            <a:avLst/>
          </a:prstGeom>
          <a:noFill/>
        </p:spPr>
        <p:txBody>
          <a:bodyPr wrap="square" rtlCol="0">
            <a:spAutoFit/>
          </a:bodyPr>
          <a:lstStyle/>
          <a:p>
            <a:pPr algn="r"/>
            <a:r>
              <a:rPr lang="en-US">
                <a:solidFill>
                  <a:schemeClr val="tx1">
                    <a:lumMod val="50000"/>
                    <a:lumOff val="50000"/>
                  </a:schemeClr>
                </a:solidFill>
              </a:rPr>
              <a:t>but 5% are alone...</a:t>
            </a:r>
          </a:p>
        </p:txBody>
      </p:sp>
    </p:spTree>
    <p:extLst>
      <p:ext uri="{BB962C8B-B14F-4D97-AF65-F5344CB8AC3E}">
        <p14:creationId xmlns:p14="http://schemas.microsoft.com/office/powerpoint/2010/main" val="72357677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932176" y="2644341"/>
            <a:ext cx="6970582" cy="1046440"/>
          </a:xfrm>
          <a:prstGeom prst="rect">
            <a:avLst/>
          </a:prstGeom>
          <a:noFill/>
        </p:spPr>
        <p:txBody>
          <a:bodyPr wrap="square" rtlCol="0">
            <a:spAutoFit/>
          </a:bodyPr>
          <a:lstStyle/>
          <a:p>
            <a:r>
              <a:rPr lang="en-US"/>
              <a:t>New Concept #8: </a:t>
            </a:r>
          </a:p>
          <a:p>
            <a:r>
              <a:rPr lang="en-US" sz="4400"/>
              <a:t>Custom test scenario builders</a:t>
            </a:r>
          </a:p>
        </p:txBody>
      </p:sp>
      <p:sp>
        <p:nvSpPr>
          <p:cNvPr id="4" name="TextBox 3">
            <a:extLst>
              <a:ext uri="{FF2B5EF4-FFF2-40B4-BE49-F238E27FC236}">
                <a16:creationId xmlns:a16="http://schemas.microsoft.com/office/drawing/2014/main" id="{60364715-BCDE-4871-01BB-5103E0DF966B}"/>
              </a:ext>
            </a:extLst>
          </p:cNvPr>
          <p:cNvSpPr txBox="1"/>
          <p:nvPr/>
        </p:nvSpPr>
        <p:spPr>
          <a:xfrm>
            <a:off x="2932176" y="3690781"/>
            <a:ext cx="6795484" cy="369332"/>
          </a:xfrm>
          <a:prstGeom prst="rect">
            <a:avLst/>
          </a:prstGeom>
          <a:noFill/>
        </p:spPr>
        <p:txBody>
          <a:bodyPr wrap="square" rtlCol="0">
            <a:spAutoFit/>
          </a:bodyPr>
          <a:lstStyle/>
          <a:p>
            <a:pPr algn="r"/>
            <a:r>
              <a:rPr lang="en-US">
                <a:solidFill>
                  <a:schemeClr val="tx1">
                    <a:lumMod val="50000"/>
                    <a:lumOff val="50000"/>
                  </a:schemeClr>
                </a:solidFill>
              </a:rPr>
              <a:t>creating Domain-Specific Language (DSLs)</a:t>
            </a:r>
          </a:p>
        </p:txBody>
      </p:sp>
    </p:spTree>
    <p:extLst>
      <p:ext uri="{BB962C8B-B14F-4D97-AF65-F5344CB8AC3E}">
        <p14:creationId xmlns:p14="http://schemas.microsoft.com/office/powerpoint/2010/main" val="281227273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587752" y="2519720"/>
            <a:ext cx="7470648" cy="1046440"/>
          </a:xfrm>
          <a:prstGeom prst="rect">
            <a:avLst/>
          </a:prstGeom>
          <a:noFill/>
        </p:spPr>
        <p:txBody>
          <a:bodyPr wrap="square" rtlCol="0">
            <a:spAutoFit/>
          </a:bodyPr>
          <a:lstStyle/>
          <a:p>
            <a:r>
              <a:rPr lang="en-US"/>
              <a:t>Week 5</a:t>
            </a:r>
          </a:p>
          <a:p>
            <a:r>
              <a:rPr lang="en-US" sz="4400"/>
              <a:t>What happened</a:t>
            </a:r>
          </a:p>
        </p:txBody>
      </p:sp>
    </p:spTree>
    <p:extLst>
      <p:ext uri="{BB962C8B-B14F-4D97-AF65-F5344CB8AC3E}">
        <p14:creationId xmlns:p14="http://schemas.microsoft.com/office/powerpoint/2010/main" val="278115020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AD18EED-1772-AEC6-9186-91C869E58250}"/>
              </a:ext>
            </a:extLst>
          </p:cNvPr>
          <p:cNvSpPr txBox="1"/>
          <p:nvPr/>
        </p:nvSpPr>
        <p:spPr>
          <a:xfrm>
            <a:off x="130893" y="247714"/>
            <a:ext cx="2054941" cy="830997"/>
          </a:xfrm>
          <a:prstGeom prst="rect">
            <a:avLst/>
          </a:prstGeom>
          <a:noFill/>
        </p:spPr>
        <p:txBody>
          <a:bodyPr wrap="square">
            <a:spAutoFit/>
          </a:bodyPr>
          <a:lstStyle/>
          <a:p>
            <a:r>
              <a:rPr lang="en-US" sz="2400" dirty="0">
                <a:latin typeface="Ink Free" panose="020F0502020204030204" pitchFamily="34" charset="0"/>
                <a:ea typeface="Heiti TC Medium" pitchFamily="2" charset="-128"/>
              </a:rPr>
              <a:t>Complex </a:t>
            </a:r>
          </a:p>
          <a:p>
            <a:r>
              <a:rPr lang="en-US" sz="2400" dirty="0">
                <a:latin typeface="Ink Free" panose="020F0502020204030204" pitchFamily="34" charset="0"/>
                <a:ea typeface="Heiti TC Medium" pitchFamily="2" charset="-128"/>
              </a:rPr>
              <a:t>Tests</a:t>
            </a:r>
          </a:p>
        </p:txBody>
      </p:sp>
      <p:sp>
        <p:nvSpPr>
          <p:cNvPr id="7" name="TextBox 6">
            <a:extLst>
              <a:ext uri="{FF2B5EF4-FFF2-40B4-BE49-F238E27FC236}">
                <a16:creationId xmlns:a16="http://schemas.microsoft.com/office/drawing/2014/main" id="{395A8195-67E6-3920-424B-685B5F5DA752}"/>
              </a:ext>
            </a:extLst>
          </p:cNvPr>
          <p:cNvSpPr txBox="1"/>
          <p:nvPr/>
        </p:nvSpPr>
        <p:spPr>
          <a:xfrm>
            <a:off x="6110747" y="779596"/>
            <a:ext cx="178947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ApprovalTests</a:t>
            </a:r>
          </a:p>
        </p:txBody>
      </p:sp>
      <p:sp>
        <p:nvSpPr>
          <p:cNvPr id="8" name="TextBox 7">
            <a:extLst>
              <a:ext uri="{FF2B5EF4-FFF2-40B4-BE49-F238E27FC236}">
                <a16:creationId xmlns:a16="http://schemas.microsoft.com/office/drawing/2014/main" id="{E109BF4A-8D91-BEA5-C275-9942A8B6639B}"/>
              </a:ext>
            </a:extLst>
          </p:cNvPr>
          <p:cNvSpPr txBox="1"/>
          <p:nvPr/>
        </p:nvSpPr>
        <p:spPr>
          <a:xfrm>
            <a:off x="9871990" y="1483861"/>
            <a:ext cx="162302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 Storyboard</a:t>
            </a:r>
          </a:p>
        </p:txBody>
      </p:sp>
      <p:sp>
        <p:nvSpPr>
          <p:cNvPr id="9" name="TextBox 8">
            <a:extLst>
              <a:ext uri="{FF2B5EF4-FFF2-40B4-BE49-F238E27FC236}">
                <a16:creationId xmlns:a16="http://schemas.microsoft.com/office/drawing/2014/main" id="{BE0372A1-59B8-85DF-E48A-58B45E1D6D18}"/>
              </a:ext>
            </a:extLst>
          </p:cNvPr>
          <p:cNvSpPr txBox="1"/>
          <p:nvPr/>
        </p:nvSpPr>
        <p:spPr>
          <a:xfrm>
            <a:off x="8352502" y="3636748"/>
            <a:ext cx="1484671" cy="338554"/>
          </a:xfrm>
          <a:prstGeom prst="rect">
            <a:avLst/>
          </a:prstGeom>
          <a:noFill/>
        </p:spPr>
        <p:txBody>
          <a:bodyPr wrap="square">
            <a:spAutoFit/>
          </a:bodyPr>
          <a:lstStyle/>
          <a:p>
            <a:r>
              <a:rPr lang="en-US" sz="1600" dirty="0">
                <a:latin typeface="Ink Free" panose="020F0502020204030204" pitchFamily="34" charset="0"/>
                <a:ea typeface="Heiti TC Medium" pitchFamily="2" charset="-128"/>
              </a:rPr>
              <a:t>JSON</a:t>
            </a:r>
          </a:p>
        </p:txBody>
      </p:sp>
      <p:sp>
        <p:nvSpPr>
          <p:cNvPr id="10" name="TextBox 9">
            <a:extLst>
              <a:ext uri="{FF2B5EF4-FFF2-40B4-BE49-F238E27FC236}">
                <a16:creationId xmlns:a16="http://schemas.microsoft.com/office/drawing/2014/main" id="{A06D618A-4C4A-95AE-DD9B-98F6BC7D7FA5}"/>
              </a:ext>
            </a:extLst>
          </p:cNvPr>
          <p:cNvSpPr txBox="1"/>
          <p:nvPr/>
        </p:nvSpPr>
        <p:spPr>
          <a:xfrm>
            <a:off x="9504105" y="5065193"/>
            <a:ext cx="1484671" cy="338554"/>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Inline</a:t>
            </a:r>
          </a:p>
        </p:txBody>
      </p:sp>
      <p:sp>
        <p:nvSpPr>
          <p:cNvPr id="11" name="TextBox 10">
            <a:extLst>
              <a:ext uri="{FF2B5EF4-FFF2-40B4-BE49-F238E27FC236}">
                <a16:creationId xmlns:a16="http://schemas.microsoft.com/office/drawing/2014/main" id="{E1EFA9DE-F4DF-C28A-90A9-1CDEE42370F6}"/>
              </a:ext>
            </a:extLst>
          </p:cNvPr>
          <p:cNvSpPr txBox="1"/>
          <p:nvPr/>
        </p:nvSpPr>
        <p:spPr>
          <a:xfrm>
            <a:off x="6488624" y="4097690"/>
            <a:ext cx="1484671" cy="338554"/>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Verify all</a:t>
            </a:r>
          </a:p>
        </p:txBody>
      </p:sp>
      <p:sp>
        <p:nvSpPr>
          <p:cNvPr id="12" name="TextBox 11">
            <a:extLst>
              <a:ext uri="{FF2B5EF4-FFF2-40B4-BE49-F238E27FC236}">
                <a16:creationId xmlns:a16="http://schemas.microsoft.com/office/drawing/2014/main" id="{514DEB5D-F042-53F1-D612-FEF34141DF22}"/>
              </a:ext>
            </a:extLst>
          </p:cNvPr>
          <p:cNvSpPr txBox="1"/>
          <p:nvPr/>
        </p:nvSpPr>
        <p:spPr>
          <a:xfrm>
            <a:off x="4240985" y="5434008"/>
            <a:ext cx="1965079" cy="461665"/>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Test Scenario</a:t>
            </a:r>
            <a:r>
              <a:rPr lang="en-US" sz="2400" b="1" dirty="0">
                <a:latin typeface="Ink Free" panose="020F0502020204030204" pitchFamily="34" charset="0"/>
                <a:ea typeface="Heiti TC Medium" pitchFamily="2" charset="-128"/>
              </a:rPr>
              <a:t> </a:t>
            </a:r>
            <a:r>
              <a:rPr lang="en-US" sz="1600" b="1" dirty="0">
                <a:latin typeface="Ink Free" panose="020F0502020204030204" pitchFamily="34" charset="0"/>
                <a:ea typeface="Heiti TC Medium" pitchFamily="2" charset="-128"/>
              </a:rPr>
              <a:t>DSL</a:t>
            </a:r>
          </a:p>
        </p:txBody>
      </p:sp>
      <p:sp>
        <p:nvSpPr>
          <p:cNvPr id="19" name="Freeform 18">
            <a:extLst>
              <a:ext uri="{FF2B5EF4-FFF2-40B4-BE49-F238E27FC236}">
                <a16:creationId xmlns:a16="http://schemas.microsoft.com/office/drawing/2014/main" id="{049FC801-B78F-842F-9221-674D603FAE5D}"/>
              </a:ext>
            </a:extLst>
          </p:cNvPr>
          <p:cNvSpPr/>
          <p:nvPr/>
        </p:nvSpPr>
        <p:spPr>
          <a:xfrm>
            <a:off x="1449643" y="808367"/>
            <a:ext cx="1627238" cy="557840"/>
          </a:xfrm>
          <a:custGeom>
            <a:avLst/>
            <a:gdLst>
              <a:gd name="connsiteX0" fmla="*/ 0 w 1494503"/>
              <a:gd name="connsiteY0" fmla="*/ 0 h 838410"/>
              <a:gd name="connsiteX1" fmla="*/ 294968 w 1494503"/>
              <a:gd name="connsiteY1" fmla="*/ 835742 h 838410"/>
              <a:gd name="connsiteX2" fmla="*/ 884903 w 1494503"/>
              <a:gd name="connsiteY2" fmla="*/ 275303 h 838410"/>
              <a:gd name="connsiteX3" fmla="*/ 1494503 w 1494503"/>
              <a:gd name="connsiteY3" fmla="*/ 560438 h 838410"/>
            </a:gdLst>
            <a:ahLst/>
            <a:cxnLst>
              <a:cxn ang="0">
                <a:pos x="connsiteX0" y="connsiteY0"/>
              </a:cxn>
              <a:cxn ang="0">
                <a:pos x="connsiteX1" y="connsiteY1"/>
              </a:cxn>
              <a:cxn ang="0">
                <a:pos x="connsiteX2" y="connsiteY2"/>
              </a:cxn>
              <a:cxn ang="0">
                <a:pos x="connsiteX3" y="connsiteY3"/>
              </a:cxn>
            </a:cxnLst>
            <a:rect l="l" t="t" r="r" b="b"/>
            <a:pathLst>
              <a:path w="1494503" h="838410">
                <a:moveTo>
                  <a:pt x="0" y="0"/>
                </a:moveTo>
                <a:cubicBezTo>
                  <a:pt x="73742" y="394929"/>
                  <a:pt x="147484" y="789858"/>
                  <a:pt x="294968" y="835742"/>
                </a:cubicBezTo>
                <a:cubicBezTo>
                  <a:pt x="442452" y="881626"/>
                  <a:pt x="684981" y="321187"/>
                  <a:pt x="884903" y="275303"/>
                </a:cubicBezTo>
                <a:cubicBezTo>
                  <a:pt x="1084825" y="229419"/>
                  <a:pt x="1424039" y="493251"/>
                  <a:pt x="1494503" y="560438"/>
                </a:cubicBezTo>
              </a:path>
            </a:pathLst>
          </a:custGeom>
          <a:noFill/>
          <a:ln w="28575">
            <a:prstDash val="dash"/>
            <a:headEnd type="none" w="med" len="med"/>
            <a:tailEnd type="triangle" w="med" len="med"/>
            <a:extLst>
              <a:ext uri="{C807C97D-BFC1-408E-A445-0C87EB9F89A2}">
                <ask:lineSketchStyleProps xmlns:ask="http://schemas.microsoft.com/office/drawing/2018/sketchyshapes" sd="657918408">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20">
            <a:extLst>
              <a:ext uri="{FF2B5EF4-FFF2-40B4-BE49-F238E27FC236}">
                <a16:creationId xmlns:a16="http://schemas.microsoft.com/office/drawing/2014/main" id="{247C16CE-C11B-5B47-D07A-69BADEE90455}"/>
              </a:ext>
            </a:extLst>
          </p:cNvPr>
          <p:cNvSpPr/>
          <p:nvPr/>
        </p:nvSpPr>
        <p:spPr>
          <a:xfrm flipV="1">
            <a:off x="7900220" y="1087287"/>
            <a:ext cx="1800529" cy="461665"/>
          </a:xfrm>
          <a:custGeom>
            <a:avLst/>
            <a:gdLst>
              <a:gd name="connsiteX0" fmla="*/ 0 w 1293471"/>
              <a:gd name="connsiteY0" fmla="*/ 796413 h 796413"/>
              <a:gd name="connsiteX1" fmla="*/ 1012722 w 1293471"/>
              <a:gd name="connsiteY1" fmla="*/ 462116 h 796413"/>
              <a:gd name="connsiteX2" fmla="*/ 1288026 w 1293471"/>
              <a:gd name="connsiteY2" fmla="*/ 0 h 796413"/>
            </a:gdLst>
            <a:ahLst/>
            <a:cxnLst>
              <a:cxn ang="0">
                <a:pos x="connsiteX0" y="connsiteY0"/>
              </a:cxn>
              <a:cxn ang="0">
                <a:pos x="connsiteX1" y="connsiteY1"/>
              </a:cxn>
              <a:cxn ang="0">
                <a:pos x="connsiteX2" y="connsiteY2"/>
              </a:cxn>
            </a:cxnLst>
            <a:rect l="l" t="t" r="r" b="b"/>
            <a:pathLst>
              <a:path w="1293471" h="796413">
                <a:moveTo>
                  <a:pt x="0" y="796413"/>
                </a:moveTo>
                <a:cubicBezTo>
                  <a:pt x="399025" y="695632"/>
                  <a:pt x="798051" y="594851"/>
                  <a:pt x="1012722" y="462116"/>
                </a:cubicBezTo>
                <a:cubicBezTo>
                  <a:pt x="1227393" y="329381"/>
                  <a:pt x="1317523" y="11471"/>
                  <a:pt x="1288026" y="0"/>
                </a:cubicBezTo>
              </a:path>
            </a:pathLst>
          </a:custGeom>
          <a:noFill/>
          <a:ln w="28575">
            <a:prstDash val="dash"/>
            <a:headEnd type="none" w="med" len="med"/>
            <a:tailEnd type="triangle" w="med" len="med"/>
            <a:extLst>
              <a:ext uri="{C807C97D-BFC1-408E-A445-0C87EB9F89A2}">
                <ask:lineSketchStyleProps xmlns:ask="http://schemas.microsoft.com/office/drawing/2018/sketchyshapes" sd="1390129798">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22">
            <a:extLst>
              <a:ext uri="{FF2B5EF4-FFF2-40B4-BE49-F238E27FC236}">
                <a16:creationId xmlns:a16="http://schemas.microsoft.com/office/drawing/2014/main" id="{9F8F4576-9695-0DCD-7DEB-0ECCB64D947E}"/>
              </a:ext>
            </a:extLst>
          </p:cNvPr>
          <p:cNvSpPr/>
          <p:nvPr/>
        </p:nvSpPr>
        <p:spPr>
          <a:xfrm>
            <a:off x="8630924" y="2221595"/>
            <a:ext cx="2487561" cy="1383409"/>
          </a:xfrm>
          <a:custGeom>
            <a:avLst/>
            <a:gdLst>
              <a:gd name="connsiteX0" fmla="*/ 2153264 w 2951027"/>
              <a:gd name="connsiteY0" fmla="*/ 0 h 1455174"/>
              <a:gd name="connsiteX1" fmla="*/ 2949677 w 2951027"/>
              <a:gd name="connsiteY1" fmla="*/ 403122 h 1455174"/>
              <a:gd name="connsiteX2" fmla="*/ 2310580 w 2951027"/>
              <a:gd name="connsiteY2" fmla="*/ 983226 h 1455174"/>
              <a:gd name="connsiteX3" fmla="*/ 1120877 w 2951027"/>
              <a:gd name="connsiteY3" fmla="*/ 1042219 h 1455174"/>
              <a:gd name="connsiteX4" fmla="*/ 285135 w 2951027"/>
              <a:gd name="connsiteY4" fmla="*/ 1130710 h 1455174"/>
              <a:gd name="connsiteX5" fmla="*/ 0 w 2951027"/>
              <a:gd name="connsiteY5" fmla="*/ 1455174 h 1455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51027" h="1455174">
                <a:moveTo>
                  <a:pt x="2153264" y="0"/>
                </a:moveTo>
                <a:cubicBezTo>
                  <a:pt x="2538361" y="119625"/>
                  <a:pt x="2923458" y="239251"/>
                  <a:pt x="2949677" y="403122"/>
                </a:cubicBezTo>
                <a:cubicBezTo>
                  <a:pt x="2975896" y="566993"/>
                  <a:pt x="2615380" y="876710"/>
                  <a:pt x="2310580" y="983226"/>
                </a:cubicBezTo>
                <a:cubicBezTo>
                  <a:pt x="2005780" y="1089742"/>
                  <a:pt x="1458451" y="1017638"/>
                  <a:pt x="1120877" y="1042219"/>
                </a:cubicBezTo>
                <a:cubicBezTo>
                  <a:pt x="783303" y="1066800"/>
                  <a:pt x="471948" y="1061884"/>
                  <a:pt x="285135" y="1130710"/>
                </a:cubicBezTo>
                <a:cubicBezTo>
                  <a:pt x="98322" y="1199536"/>
                  <a:pt x="32774" y="1406013"/>
                  <a:pt x="0" y="1455174"/>
                </a:cubicBezTo>
              </a:path>
            </a:pathLst>
          </a:custGeom>
          <a:noFill/>
          <a:ln w="28575">
            <a:prstDash val="dash"/>
            <a:headEnd type="none" w="med" len="med"/>
            <a:tailEnd type="triangle" w="med" len="med"/>
            <a:extLst>
              <a:ext uri="{C807C97D-BFC1-408E-A445-0C87EB9F89A2}">
                <ask:lineSketchStyleProps xmlns:ask="http://schemas.microsoft.com/office/drawing/2018/sketchyshapes" sd="811672026">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25">
            <a:extLst>
              <a:ext uri="{FF2B5EF4-FFF2-40B4-BE49-F238E27FC236}">
                <a16:creationId xmlns:a16="http://schemas.microsoft.com/office/drawing/2014/main" id="{D94E75C3-BE98-5263-2AC4-828F0C208179}"/>
              </a:ext>
            </a:extLst>
          </p:cNvPr>
          <p:cNvSpPr/>
          <p:nvPr/>
        </p:nvSpPr>
        <p:spPr>
          <a:xfrm>
            <a:off x="8898193" y="4129548"/>
            <a:ext cx="938979" cy="766918"/>
          </a:xfrm>
          <a:custGeom>
            <a:avLst/>
            <a:gdLst>
              <a:gd name="connsiteX0" fmla="*/ 0 w 462116"/>
              <a:gd name="connsiteY0" fmla="*/ 0 h 914400"/>
              <a:gd name="connsiteX1" fmla="*/ 452283 w 462116"/>
              <a:gd name="connsiteY1" fmla="*/ 383458 h 914400"/>
              <a:gd name="connsiteX2" fmla="*/ 265471 w 462116"/>
              <a:gd name="connsiteY2" fmla="*/ 570271 h 914400"/>
              <a:gd name="connsiteX3" fmla="*/ 462116 w 462116"/>
              <a:gd name="connsiteY3" fmla="*/ 914400 h 914400"/>
            </a:gdLst>
            <a:ahLst/>
            <a:cxnLst>
              <a:cxn ang="0">
                <a:pos x="connsiteX0" y="connsiteY0"/>
              </a:cxn>
              <a:cxn ang="0">
                <a:pos x="connsiteX1" y="connsiteY1"/>
              </a:cxn>
              <a:cxn ang="0">
                <a:pos x="connsiteX2" y="connsiteY2"/>
              </a:cxn>
              <a:cxn ang="0">
                <a:pos x="connsiteX3" y="connsiteY3"/>
              </a:cxn>
            </a:cxnLst>
            <a:rect l="l" t="t" r="r" b="b"/>
            <a:pathLst>
              <a:path w="462116" h="914400">
                <a:moveTo>
                  <a:pt x="0" y="0"/>
                </a:moveTo>
                <a:cubicBezTo>
                  <a:pt x="204019" y="144206"/>
                  <a:pt x="408038" y="288413"/>
                  <a:pt x="452283" y="383458"/>
                </a:cubicBezTo>
                <a:cubicBezTo>
                  <a:pt x="496528" y="478503"/>
                  <a:pt x="263832" y="481781"/>
                  <a:pt x="265471" y="570271"/>
                </a:cubicBezTo>
                <a:cubicBezTo>
                  <a:pt x="267110" y="658761"/>
                  <a:pt x="364613" y="786580"/>
                  <a:pt x="462116" y="914400"/>
                </a:cubicBezTo>
              </a:path>
            </a:pathLst>
          </a:custGeom>
          <a:noFill/>
          <a:ln w="28575">
            <a:prstDash val="dash"/>
            <a:headEnd type="none" w="med" len="med"/>
            <a:tailEnd type="triangle" w="med" len="med"/>
            <a:extLst>
              <a:ext uri="{C807C97D-BFC1-408E-A445-0C87EB9F89A2}">
                <ask:lineSketchStyleProps xmlns:ask="http://schemas.microsoft.com/office/drawing/2018/sketchyshapes" sd="1435587840">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27">
            <a:extLst>
              <a:ext uri="{FF2B5EF4-FFF2-40B4-BE49-F238E27FC236}">
                <a16:creationId xmlns:a16="http://schemas.microsoft.com/office/drawing/2014/main" id="{1CEDCE01-394C-7D1E-F331-76D267E9AE11}"/>
              </a:ext>
            </a:extLst>
          </p:cNvPr>
          <p:cNvSpPr/>
          <p:nvPr/>
        </p:nvSpPr>
        <p:spPr>
          <a:xfrm>
            <a:off x="5307103" y="4208373"/>
            <a:ext cx="1175721" cy="1203484"/>
          </a:xfrm>
          <a:custGeom>
            <a:avLst/>
            <a:gdLst>
              <a:gd name="connsiteX0" fmla="*/ 1175721 w 1175721"/>
              <a:gd name="connsiteY0" fmla="*/ 58917 h 1203484"/>
              <a:gd name="connsiteX1" fmla="*/ 303838 w 1175721"/>
              <a:gd name="connsiteY1" fmla="*/ 129352 h 1203484"/>
              <a:gd name="connsiteX2" fmla="*/ 0 w 1175721"/>
              <a:gd name="connsiteY2" fmla="*/ 1203484 h 1203484"/>
            </a:gdLst>
            <a:ahLst/>
            <a:cxnLst>
              <a:cxn ang="0">
                <a:pos x="connsiteX0" y="connsiteY0"/>
              </a:cxn>
              <a:cxn ang="0">
                <a:pos x="connsiteX1" y="connsiteY1"/>
              </a:cxn>
              <a:cxn ang="0">
                <a:pos x="connsiteX2" y="connsiteY2"/>
              </a:cxn>
            </a:cxnLst>
            <a:rect l="l" t="t" r="r" b="b"/>
            <a:pathLst>
              <a:path w="1175721" h="1203484" extrusionOk="0">
                <a:moveTo>
                  <a:pt x="1175721" y="58917"/>
                </a:moveTo>
                <a:cubicBezTo>
                  <a:pt x="784131" y="-8359"/>
                  <a:pt x="478369" y="-70906"/>
                  <a:pt x="303838" y="129352"/>
                </a:cubicBezTo>
                <a:cubicBezTo>
                  <a:pt x="110901" y="265389"/>
                  <a:pt x="74490" y="780711"/>
                  <a:pt x="0" y="1203484"/>
                </a:cubicBezTo>
              </a:path>
            </a:pathLst>
          </a:custGeom>
          <a:noFill/>
          <a:ln w="28575">
            <a:prstDash val="dash"/>
            <a:headEnd type="none" w="med" len="med"/>
            <a:tailEnd type="triangle" w="med" len="med"/>
            <a:extLst>
              <a:ext uri="{C807C97D-BFC1-408E-A445-0C87EB9F89A2}">
                <ask:lineSketchStyleProps xmlns:ask="http://schemas.microsoft.com/office/drawing/2018/sketchyshapes" sd="3683532097">
                  <a:custGeom>
                    <a:avLst/>
                    <a:gdLst>
                      <a:gd name="connsiteX0" fmla="*/ 875071 w 875071"/>
                      <a:gd name="connsiteY0" fmla="*/ 32898 h 671995"/>
                      <a:gd name="connsiteX1" fmla="*/ 226142 w 875071"/>
                      <a:gd name="connsiteY1" fmla="*/ 72227 h 671995"/>
                      <a:gd name="connsiteX2" fmla="*/ 0 w 875071"/>
                      <a:gd name="connsiteY2" fmla="*/ 671995 h 671995"/>
                    </a:gdLst>
                    <a:ahLst/>
                    <a:cxnLst>
                      <a:cxn ang="0">
                        <a:pos x="connsiteX0" y="connsiteY0"/>
                      </a:cxn>
                      <a:cxn ang="0">
                        <a:pos x="connsiteX1" y="connsiteY1"/>
                      </a:cxn>
                      <a:cxn ang="0">
                        <a:pos x="connsiteX2" y="connsiteY2"/>
                      </a:cxn>
                    </a:cxnLst>
                    <a:rect l="l" t="t" r="r" b="b"/>
                    <a:pathLst>
                      <a:path w="875071" h="671995">
                        <a:moveTo>
                          <a:pt x="875071" y="32898"/>
                        </a:moveTo>
                        <a:cubicBezTo>
                          <a:pt x="623529" y="-696"/>
                          <a:pt x="371987" y="-34289"/>
                          <a:pt x="226142" y="72227"/>
                        </a:cubicBezTo>
                        <a:cubicBezTo>
                          <a:pt x="80297" y="178743"/>
                          <a:pt x="40148" y="425369"/>
                          <a:pt x="0" y="671995"/>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C15786BB-487A-3B98-882E-DC07D1AAFEB2}"/>
              </a:ext>
            </a:extLst>
          </p:cNvPr>
          <p:cNvPicPr>
            <a:picLocks noChangeAspect="1"/>
          </p:cNvPicPr>
          <p:nvPr/>
        </p:nvPicPr>
        <p:blipFill>
          <a:blip r:embed="rId2"/>
          <a:stretch>
            <a:fillRect/>
          </a:stretch>
        </p:blipFill>
        <p:spPr>
          <a:xfrm>
            <a:off x="6417847" y="1094964"/>
            <a:ext cx="2213077" cy="601908"/>
          </a:xfrm>
          <a:prstGeom prst="rect">
            <a:avLst/>
          </a:prstGeom>
        </p:spPr>
      </p:pic>
      <p:sp>
        <p:nvSpPr>
          <p:cNvPr id="18" name="Freeform 17">
            <a:extLst>
              <a:ext uri="{FF2B5EF4-FFF2-40B4-BE49-F238E27FC236}">
                <a16:creationId xmlns:a16="http://schemas.microsoft.com/office/drawing/2014/main" id="{FC71CD6E-5C6A-E173-EF36-BE6678D83BB1}"/>
              </a:ext>
            </a:extLst>
          </p:cNvPr>
          <p:cNvSpPr/>
          <p:nvPr/>
        </p:nvSpPr>
        <p:spPr>
          <a:xfrm flipV="1">
            <a:off x="4791103" y="1300690"/>
            <a:ext cx="1505485" cy="518899"/>
          </a:xfrm>
          <a:custGeom>
            <a:avLst/>
            <a:gdLst>
              <a:gd name="connsiteX0" fmla="*/ 0 w 1505485"/>
              <a:gd name="connsiteY0" fmla="*/ 0 h 518899"/>
              <a:gd name="connsiteX1" fmla="*/ 434269 w 1505485"/>
              <a:gd name="connsiteY1" fmla="*/ 493167 h 518899"/>
              <a:gd name="connsiteX2" fmla="*/ 1106162 w 1505485"/>
              <a:gd name="connsiteY2" fmla="*/ 103114 h 518899"/>
              <a:gd name="connsiteX3" fmla="*/ 1505485 w 1505485"/>
              <a:gd name="connsiteY3" fmla="*/ 262231 h 518899"/>
            </a:gdLst>
            <a:ahLst/>
            <a:cxnLst>
              <a:cxn ang="0">
                <a:pos x="connsiteX0" y="connsiteY0"/>
              </a:cxn>
              <a:cxn ang="0">
                <a:pos x="connsiteX1" y="connsiteY1"/>
              </a:cxn>
              <a:cxn ang="0">
                <a:pos x="connsiteX2" y="connsiteY2"/>
              </a:cxn>
              <a:cxn ang="0">
                <a:pos x="connsiteX3" y="connsiteY3"/>
              </a:cxn>
            </a:cxnLst>
            <a:rect l="l" t="t" r="r" b="b"/>
            <a:pathLst>
              <a:path w="1505485" h="518899" extrusionOk="0">
                <a:moveTo>
                  <a:pt x="0" y="0"/>
                </a:moveTo>
                <a:cubicBezTo>
                  <a:pt x="254300" y="167501"/>
                  <a:pt x="351579" y="463577"/>
                  <a:pt x="434269" y="493167"/>
                </a:cubicBezTo>
                <a:cubicBezTo>
                  <a:pt x="696008" y="670089"/>
                  <a:pt x="966931" y="134699"/>
                  <a:pt x="1106162" y="103114"/>
                </a:cubicBezTo>
                <a:cubicBezTo>
                  <a:pt x="1336335" y="11679"/>
                  <a:pt x="1440323" y="280063"/>
                  <a:pt x="1505485" y="262231"/>
                </a:cubicBezTo>
              </a:path>
            </a:pathLst>
          </a:custGeom>
          <a:noFill/>
          <a:ln w="28575">
            <a:prstDash val="dash"/>
            <a:headEnd type="none" w="med" len="med"/>
            <a:tailEnd type="triangle" w="med" len="med"/>
            <a:extLst>
              <a:ext uri="{C807C97D-BFC1-408E-A445-0C87EB9F89A2}">
                <ask:lineSketchStyleProps xmlns:ask="http://schemas.microsoft.com/office/drawing/2018/sketchyshapes" sd="762028284">
                  <a:custGeom>
                    <a:avLst/>
                    <a:gdLst>
                      <a:gd name="connsiteX0" fmla="*/ 0 w 1505485"/>
                      <a:gd name="connsiteY0" fmla="*/ 0 h 508631"/>
                      <a:gd name="connsiteX1" fmla="*/ 434269 w 1505485"/>
                      <a:gd name="connsiteY1" fmla="*/ 493167 h 508631"/>
                      <a:gd name="connsiteX2" fmla="*/ 1106162 w 1505485"/>
                      <a:gd name="connsiteY2" fmla="*/ 103114 h 508631"/>
                      <a:gd name="connsiteX3" fmla="*/ 1505485 w 1505485"/>
                      <a:gd name="connsiteY3" fmla="*/ 262231 h 508631"/>
                      <a:gd name="connsiteX0" fmla="*/ 0 w 1505485"/>
                      <a:gd name="connsiteY0" fmla="*/ 0 h 518899"/>
                      <a:gd name="connsiteX1" fmla="*/ 434269 w 1505485"/>
                      <a:gd name="connsiteY1" fmla="*/ 493167 h 518899"/>
                      <a:gd name="connsiteX2" fmla="*/ 1106162 w 1505485"/>
                      <a:gd name="connsiteY2" fmla="*/ 103114 h 518899"/>
                      <a:gd name="connsiteX3" fmla="*/ 1505485 w 1505485"/>
                      <a:gd name="connsiteY3" fmla="*/ 262231 h 518899"/>
                    </a:gdLst>
                    <a:ahLst/>
                    <a:cxnLst>
                      <a:cxn ang="0">
                        <a:pos x="connsiteX0" y="connsiteY0"/>
                      </a:cxn>
                      <a:cxn ang="0">
                        <a:pos x="connsiteX1" y="connsiteY1"/>
                      </a:cxn>
                      <a:cxn ang="0">
                        <a:pos x="connsiteX2" y="connsiteY2"/>
                      </a:cxn>
                      <a:cxn ang="0">
                        <a:pos x="connsiteX3" y="connsiteY3"/>
                      </a:cxn>
                    </a:cxnLst>
                    <a:rect l="l" t="t" r="r" b="b"/>
                    <a:pathLst>
                      <a:path w="1505485" h="518899" extrusionOk="0">
                        <a:moveTo>
                          <a:pt x="0" y="0"/>
                        </a:moveTo>
                        <a:cubicBezTo>
                          <a:pt x="250960" y="168271"/>
                          <a:pt x="348464" y="463491"/>
                          <a:pt x="434269" y="493167"/>
                        </a:cubicBezTo>
                        <a:cubicBezTo>
                          <a:pt x="674380" y="636647"/>
                          <a:pt x="951270" y="134761"/>
                          <a:pt x="1106162" y="103114"/>
                        </a:cubicBezTo>
                        <a:cubicBezTo>
                          <a:pt x="1335661" y="27865"/>
                          <a:pt x="1435958" y="261381"/>
                          <a:pt x="1505485" y="262231"/>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23">
            <a:extLst>
              <a:ext uri="{FF2B5EF4-FFF2-40B4-BE49-F238E27FC236}">
                <a16:creationId xmlns:a16="http://schemas.microsoft.com/office/drawing/2014/main" id="{31EBA760-B533-3525-AC42-D85532A783D1}"/>
              </a:ext>
            </a:extLst>
          </p:cNvPr>
          <p:cNvSpPr/>
          <p:nvPr/>
        </p:nvSpPr>
        <p:spPr>
          <a:xfrm>
            <a:off x="7993624" y="5229058"/>
            <a:ext cx="2202425" cy="1449763"/>
          </a:xfrm>
          <a:custGeom>
            <a:avLst/>
            <a:gdLst>
              <a:gd name="connsiteX0" fmla="*/ 2202425 w 2202425"/>
              <a:gd name="connsiteY0" fmla="*/ 894736 h 1449763"/>
              <a:gd name="connsiteX1" fmla="*/ 1484670 w 2202425"/>
              <a:gd name="connsiteY1" fmla="*/ 1445342 h 1449763"/>
              <a:gd name="connsiteX2" fmla="*/ 334296 w 2202425"/>
              <a:gd name="connsiteY2" fmla="*/ 1130710 h 1449763"/>
              <a:gd name="connsiteX3" fmla="*/ 324464 w 2202425"/>
              <a:gd name="connsiteY3" fmla="*/ 717755 h 1449763"/>
              <a:gd name="connsiteX4" fmla="*/ 363793 w 2202425"/>
              <a:gd name="connsiteY4" fmla="*/ 432619 h 1449763"/>
              <a:gd name="connsiteX5" fmla="*/ 0 w 2202425"/>
              <a:gd name="connsiteY5" fmla="*/ 0 h 1449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02425" h="1449763">
                <a:moveTo>
                  <a:pt x="2202425" y="894736"/>
                </a:moveTo>
                <a:cubicBezTo>
                  <a:pt x="1999225" y="1150374"/>
                  <a:pt x="1796025" y="1406013"/>
                  <a:pt x="1484670" y="1445342"/>
                </a:cubicBezTo>
                <a:cubicBezTo>
                  <a:pt x="1173315" y="1484671"/>
                  <a:pt x="527664" y="1251974"/>
                  <a:pt x="334296" y="1130710"/>
                </a:cubicBezTo>
                <a:cubicBezTo>
                  <a:pt x="140928" y="1009446"/>
                  <a:pt x="319548" y="834103"/>
                  <a:pt x="324464" y="717755"/>
                </a:cubicBezTo>
                <a:cubicBezTo>
                  <a:pt x="329380" y="601407"/>
                  <a:pt x="417870" y="552245"/>
                  <a:pt x="363793" y="432619"/>
                </a:cubicBezTo>
                <a:cubicBezTo>
                  <a:pt x="309716" y="312993"/>
                  <a:pt x="154858" y="156496"/>
                  <a:pt x="0" y="0"/>
                </a:cubicBezTo>
              </a:path>
            </a:pathLst>
          </a:custGeom>
          <a:noFill/>
          <a:ln w="28575">
            <a:prstDash val="dash"/>
            <a:headEnd type="none" w="med" len="med"/>
            <a:tailEnd type="triangle" w="med" len="med"/>
            <a:extLst>
              <a:ext uri="{C807C97D-BFC1-408E-A445-0C87EB9F89A2}">
                <ask:lineSketchStyleProps xmlns:ask="http://schemas.microsoft.com/office/drawing/2018/sketchyshapes" sd="2757711525">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descr="A sketch of a printer&#10;&#10;Description automatically generated">
            <a:extLst>
              <a:ext uri="{FF2B5EF4-FFF2-40B4-BE49-F238E27FC236}">
                <a16:creationId xmlns:a16="http://schemas.microsoft.com/office/drawing/2014/main" id="{12107FDE-6324-F161-6BC8-85F17F77A9B6}"/>
              </a:ext>
            </a:extLst>
          </p:cNvPr>
          <p:cNvPicPr>
            <a:picLocks noChangeAspect="1"/>
          </p:cNvPicPr>
          <p:nvPr/>
        </p:nvPicPr>
        <p:blipFill>
          <a:blip r:embed="rId3"/>
          <a:stretch>
            <a:fillRect/>
          </a:stretch>
        </p:blipFill>
        <p:spPr>
          <a:xfrm>
            <a:off x="8800484" y="1605934"/>
            <a:ext cx="1253613" cy="1253613"/>
          </a:xfrm>
          <a:prstGeom prst="rect">
            <a:avLst/>
          </a:prstGeom>
        </p:spPr>
      </p:pic>
      <p:pic>
        <p:nvPicPr>
          <p:cNvPr id="37" name="Picture 36" descr="A sketch of a white square object&#10;&#10;Description automatically generated">
            <a:extLst>
              <a:ext uri="{FF2B5EF4-FFF2-40B4-BE49-F238E27FC236}">
                <a16:creationId xmlns:a16="http://schemas.microsoft.com/office/drawing/2014/main" id="{666F8D0F-CBE7-C187-D229-0697F55047BF}"/>
              </a:ext>
            </a:extLst>
          </p:cNvPr>
          <p:cNvPicPr>
            <a:picLocks noChangeAspect="1"/>
          </p:cNvPicPr>
          <p:nvPr/>
        </p:nvPicPr>
        <p:blipFill>
          <a:blip r:embed="rId4"/>
          <a:stretch>
            <a:fillRect/>
          </a:stretch>
        </p:blipFill>
        <p:spPr>
          <a:xfrm>
            <a:off x="9693905" y="1657384"/>
            <a:ext cx="1963343" cy="1121910"/>
          </a:xfrm>
          <a:prstGeom prst="rect">
            <a:avLst/>
          </a:prstGeom>
        </p:spPr>
      </p:pic>
      <p:sp>
        <p:nvSpPr>
          <p:cNvPr id="38" name="TextBox 37">
            <a:extLst>
              <a:ext uri="{FF2B5EF4-FFF2-40B4-BE49-F238E27FC236}">
                <a16:creationId xmlns:a16="http://schemas.microsoft.com/office/drawing/2014/main" id="{9AA50D56-E66A-7F5F-6054-5F6B36599F27}"/>
              </a:ext>
            </a:extLst>
          </p:cNvPr>
          <p:cNvSpPr txBox="1"/>
          <p:nvPr/>
        </p:nvSpPr>
        <p:spPr>
          <a:xfrm>
            <a:off x="9015895" y="1483861"/>
            <a:ext cx="976420"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Printers</a:t>
            </a:r>
          </a:p>
        </p:txBody>
      </p:sp>
      <p:pic>
        <p:nvPicPr>
          <p:cNvPr id="39" name="Picture 38">
            <a:extLst>
              <a:ext uri="{FF2B5EF4-FFF2-40B4-BE49-F238E27FC236}">
                <a16:creationId xmlns:a16="http://schemas.microsoft.com/office/drawing/2014/main" id="{EC59AAFF-B9CD-F618-57CA-46DAADE84244}"/>
              </a:ext>
            </a:extLst>
          </p:cNvPr>
          <p:cNvPicPr>
            <a:picLocks noChangeAspect="1"/>
          </p:cNvPicPr>
          <p:nvPr/>
        </p:nvPicPr>
        <p:blipFill>
          <a:blip r:embed="rId5"/>
          <a:stretch>
            <a:fillRect/>
          </a:stretch>
        </p:blipFill>
        <p:spPr>
          <a:xfrm>
            <a:off x="9625667" y="5320156"/>
            <a:ext cx="2115670" cy="763992"/>
          </a:xfrm>
          <a:prstGeom prst="rect">
            <a:avLst/>
          </a:prstGeom>
        </p:spPr>
      </p:pic>
      <p:pic>
        <p:nvPicPr>
          <p:cNvPr id="40" name="Picture 39">
            <a:extLst>
              <a:ext uri="{FF2B5EF4-FFF2-40B4-BE49-F238E27FC236}">
                <a16:creationId xmlns:a16="http://schemas.microsoft.com/office/drawing/2014/main" id="{6B15BC10-BC1C-4992-8C44-76937D1A983E}"/>
              </a:ext>
            </a:extLst>
          </p:cNvPr>
          <p:cNvPicPr>
            <a:picLocks noChangeAspect="1"/>
          </p:cNvPicPr>
          <p:nvPr/>
        </p:nvPicPr>
        <p:blipFill>
          <a:blip r:embed="rId6"/>
          <a:stretch>
            <a:fillRect/>
          </a:stretch>
        </p:blipFill>
        <p:spPr>
          <a:xfrm>
            <a:off x="6448336" y="4495070"/>
            <a:ext cx="2036098" cy="1304112"/>
          </a:xfrm>
          <a:prstGeom prst="rect">
            <a:avLst/>
          </a:prstGeom>
        </p:spPr>
      </p:pic>
      <p:pic>
        <p:nvPicPr>
          <p:cNvPr id="42" name="Picture 41">
            <a:extLst>
              <a:ext uri="{FF2B5EF4-FFF2-40B4-BE49-F238E27FC236}">
                <a16:creationId xmlns:a16="http://schemas.microsoft.com/office/drawing/2014/main" id="{BC511242-313D-CE4D-99AD-1F8CF6B58180}"/>
              </a:ext>
            </a:extLst>
          </p:cNvPr>
          <p:cNvPicPr>
            <a:picLocks noChangeAspect="1"/>
          </p:cNvPicPr>
          <p:nvPr/>
        </p:nvPicPr>
        <p:blipFill>
          <a:blip r:embed="rId7"/>
          <a:stretch>
            <a:fillRect/>
          </a:stretch>
        </p:blipFill>
        <p:spPr>
          <a:xfrm>
            <a:off x="3896005" y="5865204"/>
            <a:ext cx="2655038" cy="518900"/>
          </a:xfrm>
          <a:prstGeom prst="rect">
            <a:avLst/>
          </a:prstGeom>
        </p:spPr>
      </p:pic>
      <p:pic>
        <p:nvPicPr>
          <p:cNvPr id="47" name="Picture 46">
            <a:extLst>
              <a:ext uri="{FF2B5EF4-FFF2-40B4-BE49-F238E27FC236}">
                <a16:creationId xmlns:a16="http://schemas.microsoft.com/office/drawing/2014/main" id="{E4BAC7E1-F108-5E76-E881-E3B23A988832}"/>
              </a:ext>
            </a:extLst>
          </p:cNvPr>
          <p:cNvPicPr>
            <a:picLocks noChangeAspect="1"/>
          </p:cNvPicPr>
          <p:nvPr/>
        </p:nvPicPr>
        <p:blipFill>
          <a:blip r:embed="rId8"/>
          <a:stretch>
            <a:fillRect/>
          </a:stretch>
        </p:blipFill>
        <p:spPr>
          <a:xfrm>
            <a:off x="2907720" y="684128"/>
            <a:ext cx="2165923" cy="1391385"/>
          </a:xfrm>
          <a:prstGeom prst="rect">
            <a:avLst/>
          </a:prstGeom>
        </p:spPr>
      </p:pic>
      <p:sp>
        <p:nvSpPr>
          <p:cNvPr id="4" name="TextBox 3">
            <a:extLst>
              <a:ext uri="{FF2B5EF4-FFF2-40B4-BE49-F238E27FC236}">
                <a16:creationId xmlns:a16="http://schemas.microsoft.com/office/drawing/2014/main" id="{E9A39AC4-27DA-2E7C-F32A-97E5F3F54D05}"/>
              </a:ext>
            </a:extLst>
          </p:cNvPr>
          <p:cNvSpPr txBox="1"/>
          <p:nvPr/>
        </p:nvSpPr>
        <p:spPr>
          <a:xfrm>
            <a:off x="3635795" y="1079604"/>
            <a:ext cx="899163" cy="584775"/>
          </a:xfrm>
          <a:prstGeom prst="rect">
            <a:avLst/>
          </a:prstGeom>
          <a:solidFill>
            <a:schemeClr val="bg1"/>
          </a:solidFill>
        </p:spPr>
        <p:txBody>
          <a:bodyPr wrap="square">
            <a:spAutoFit/>
          </a:bodyPr>
          <a:lstStyle/>
          <a:p>
            <a:pPr algn="ctr"/>
            <a:r>
              <a:rPr lang="en-US" sz="1600" b="1" dirty="0">
                <a:latin typeface="Ink Free" panose="020F0502020204030204" pitchFamily="34" charset="0"/>
                <a:ea typeface="Heiti TC Medium" pitchFamily="2" charset="-128"/>
              </a:rPr>
              <a:t>Testing Circle</a:t>
            </a:r>
          </a:p>
        </p:txBody>
      </p:sp>
      <p:sp>
        <p:nvSpPr>
          <p:cNvPr id="2" name="Rectangle 1">
            <a:extLst>
              <a:ext uri="{FF2B5EF4-FFF2-40B4-BE49-F238E27FC236}">
                <a16:creationId xmlns:a16="http://schemas.microsoft.com/office/drawing/2014/main" id="{10C924A1-A69F-FDF8-EB4F-C0800E717B93}"/>
              </a:ext>
            </a:extLst>
          </p:cNvPr>
          <p:cNvSpPr/>
          <p:nvPr/>
        </p:nvSpPr>
        <p:spPr>
          <a:xfrm>
            <a:off x="129212" y="247714"/>
            <a:ext cx="11612125" cy="2477729"/>
          </a:xfrm>
          <a:prstGeom prst="rect">
            <a:avLst/>
          </a:prstGeom>
          <a:solidFill>
            <a:srgbClr val="FFFFFF">
              <a:alpha val="55000"/>
            </a:srgb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 name="Rectangle 4">
            <a:extLst>
              <a:ext uri="{FF2B5EF4-FFF2-40B4-BE49-F238E27FC236}">
                <a16:creationId xmlns:a16="http://schemas.microsoft.com/office/drawing/2014/main" id="{3C86B9C6-86F1-5D7C-982B-C5D8CE00CC0E}"/>
              </a:ext>
            </a:extLst>
          </p:cNvPr>
          <p:cNvSpPr/>
          <p:nvPr/>
        </p:nvSpPr>
        <p:spPr>
          <a:xfrm>
            <a:off x="6520476" y="2733120"/>
            <a:ext cx="5662701" cy="4053759"/>
          </a:xfrm>
          <a:prstGeom prst="rect">
            <a:avLst/>
          </a:prstGeom>
          <a:solidFill>
            <a:srgbClr val="FFFFFF">
              <a:alpha val="55000"/>
            </a:srgb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33219775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7CC0AECA-7AA4-F3B3-8CA2-1BAD151D1BC6}"/>
              </a:ext>
            </a:extLst>
          </p:cNvPr>
          <p:cNvCxnSpPr>
            <a:cxnSpLocks/>
          </p:cNvCxnSpPr>
          <p:nvPr/>
        </p:nvCxnSpPr>
        <p:spPr>
          <a:xfrm>
            <a:off x="6096000" y="416052"/>
            <a:ext cx="0" cy="6025896"/>
          </a:xfrm>
          <a:prstGeom prst="line">
            <a:avLst/>
          </a:prstGeom>
          <a:ln w="38100"/>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899CA350-F51F-0100-FA09-6722B39E6D19}"/>
              </a:ext>
            </a:extLst>
          </p:cNvPr>
          <p:cNvSpPr txBox="1"/>
          <p:nvPr/>
        </p:nvSpPr>
        <p:spPr>
          <a:xfrm>
            <a:off x="7172031" y="3065481"/>
            <a:ext cx="6031146" cy="923330"/>
          </a:xfrm>
          <a:prstGeom prst="rect">
            <a:avLst/>
          </a:prstGeom>
          <a:noFill/>
        </p:spPr>
        <p:txBody>
          <a:bodyPr wrap="square" rtlCol="0">
            <a:spAutoFit/>
          </a:bodyPr>
          <a:lstStyle/>
          <a:p>
            <a:r>
              <a:rPr lang="en-US">
                <a:solidFill>
                  <a:srgbClr val="080808"/>
                </a:solidFill>
                <a:effectLst/>
                <a:ea typeface="Fira Code" pitchFamily="49" charset="0"/>
                <a:cs typeface="Fira Code" pitchFamily="49" charset="0"/>
              </a:rPr>
              <a:t>conversation(</a:t>
            </a:r>
            <a:r>
              <a:rPr lang="en-US">
                <a:solidFill>
                  <a:srgbClr val="067D17"/>
                </a:solidFill>
                <a:effectLst/>
                <a:ea typeface="Fira Code" pitchFamily="49" charset="0"/>
                <a:cs typeface="Fira Code" pitchFamily="49" charset="0"/>
              </a:rPr>
              <a:t>"pay bill"</a:t>
            </a:r>
            <a:r>
              <a:rPr lang="en-US">
                <a:solidFill>
                  <a:srgbClr val="080808"/>
                </a:solidFill>
                <a:effectLst/>
                <a:ea typeface="Fira Code" pitchFamily="49" charset="0"/>
                <a:cs typeface="Fira Code" pitchFamily="49" charset="0"/>
              </a:rPr>
              <a:t>, </a:t>
            </a:r>
            <a:r>
              <a:rPr lang="en-US">
                <a:solidFill>
                  <a:srgbClr val="067D17"/>
                </a:solidFill>
                <a:effectLst/>
                <a:ea typeface="Fira Code" pitchFamily="49" charset="0"/>
                <a:cs typeface="Fira Code" pitchFamily="49" charset="0"/>
              </a:rPr>
              <a:t>"No, I'm not"</a:t>
            </a:r>
            <a:r>
              <a:rPr lang="en-US">
                <a:solidFill>
                  <a:srgbClr val="080808"/>
                </a:solidFill>
                <a:effectLst/>
                <a:ea typeface="Fira Code" pitchFamily="49" charset="0"/>
                <a:cs typeface="Fira Code" pitchFamily="49" charset="0"/>
              </a:rPr>
              <a:t>)</a:t>
            </a:r>
            <a:br>
              <a:rPr lang="en-US">
                <a:solidFill>
                  <a:srgbClr val="080808"/>
                </a:solidFill>
                <a:effectLst/>
                <a:ea typeface="Fira Code" pitchFamily="49" charset="0"/>
                <a:cs typeface="Fira Code" pitchFamily="49" charset="0"/>
              </a:rPr>
            </a:br>
            <a:r>
              <a:rPr lang="en-US">
                <a:solidFill>
                  <a:srgbClr val="080808"/>
                </a:solidFill>
                <a:effectLst/>
                <a:ea typeface="Fira Code" pitchFamily="49" charset="0"/>
                <a:cs typeface="Fira Code" pitchFamily="49" charset="0"/>
              </a:rPr>
              <a:t>    .thenConversation(</a:t>
            </a:r>
            <a:r>
              <a:rPr lang="en-US">
                <a:solidFill>
                  <a:srgbClr val="067D17"/>
                </a:solidFill>
                <a:effectLst/>
                <a:ea typeface="Fira Code" pitchFamily="49" charset="0"/>
                <a:cs typeface="Fira Code" pitchFamily="49" charset="0"/>
              </a:rPr>
              <a:t>"pay bill"</a:t>
            </a:r>
            <a:r>
              <a:rPr lang="en-US">
                <a:solidFill>
                  <a:srgbClr val="080808"/>
                </a:solidFill>
                <a:effectLst/>
                <a:ea typeface="Fira Code" pitchFamily="49" charset="0"/>
                <a:cs typeface="Fira Code" pitchFamily="49" charset="0"/>
              </a:rPr>
              <a:t>)</a:t>
            </a:r>
          </a:p>
          <a:p>
            <a:endParaRPr lang="en-US"/>
          </a:p>
        </p:txBody>
      </p:sp>
      <p:sp>
        <p:nvSpPr>
          <p:cNvPr id="9" name="TextBox 8">
            <a:extLst>
              <a:ext uri="{FF2B5EF4-FFF2-40B4-BE49-F238E27FC236}">
                <a16:creationId xmlns:a16="http://schemas.microsoft.com/office/drawing/2014/main" id="{7DAF984C-7064-95CF-3588-0CD7E4A59166}"/>
              </a:ext>
            </a:extLst>
          </p:cNvPr>
          <p:cNvSpPr txBox="1"/>
          <p:nvPr/>
        </p:nvSpPr>
        <p:spPr>
          <a:xfrm>
            <a:off x="62682" y="3065481"/>
            <a:ext cx="5664499" cy="923330"/>
          </a:xfrm>
          <a:prstGeom prst="rect">
            <a:avLst/>
          </a:prstGeom>
          <a:noFill/>
        </p:spPr>
        <p:txBody>
          <a:bodyPr wrap="none" rtlCol="0">
            <a:spAutoFit/>
          </a:bodyPr>
          <a:lstStyle/>
          <a:p>
            <a:r>
              <a:rPr lang="en-US">
                <a:solidFill>
                  <a:srgbClr val="0033B3"/>
                </a:solidFill>
                <a:effectLst/>
              </a:rPr>
              <a:t>var </a:t>
            </a:r>
            <a:r>
              <a:rPr lang="en-US">
                <a:solidFill>
                  <a:srgbClr val="000000"/>
                </a:solidFill>
                <a:effectLst/>
              </a:rPr>
              <a:t>conv1 </a:t>
            </a:r>
            <a:r>
              <a:rPr lang="en-US">
                <a:solidFill>
                  <a:srgbClr val="080808"/>
                </a:solidFill>
                <a:effectLst/>
              </a:rPr>
              <a:t>= conversation(</a:t>
            </a:r>
            <a:r>
              <a:rPr lang="en-US">
                <a:solidFill>
                  <a:srgbClr val="067D17"/>
                </a:solidFill>
                <a:effectLst/>
              </a:rPr>
              <a:t>"pay bill"</a:t>
            </a:r>
            <a:r>
              <a:rPr lang="en-US">
                <a:solidFill>
                  <a:srgbClr val="080808"/>
                </a:solidFill>
                <a:effectLst/>
              </a:rPr>
              <a:t>, </a:t>
            </a:r>
            <a:r>
              <a:rPr lang="en-US">
                <a:solidFill>
                  <a:srgbClr val="067D17"/>
                </a:solidFill>
                <a:effectLst/>
              </a:rPr>
              <a:t>"Yes, I'm a customer"</a:t>
            </a:r>
            <a:r>
              <a:rPr lang="en-US">
                <a:solidFill>
                  <a:srgbClr val="080808"/>
                </a:solidFill>
                <a:effectLst/>
              </a:rPr>
              <a:t>);</a:t>
            </a:r>
            <a:br>
              <a:rPr lang="en-US">
                <a:solidFill>
                  <a:srgbClr val="080808"/>
                </a:solidFill>
                <a:effectLst/>
              </a:rPr>
            </a:br>
            <a:r>
              <a:rPr lang="en-US">
                <a:solidFill>
                  <a:srgbClr val="0033B3"/>
                </a:solidFill>
                <a:effectLst/>
              </a:rPr>
              <a:t>var </a:t>
            </a:r>
            <a:r>
              <a:rPr lang="en-US">
                <a:solidFill>
                  <a:srgbClr val="000000"/>
                </a:solidFill>
                <a:effectLst/>
              </a:rPr>
              <a:t>conv2 </a:t>
            </a:r>
            <a:r>
              <a:rPr lang="en-US">
                <a:solidFill>
                  <a:srgbClr val="080808"/>
                </a:solidFill>
                <a:effectLst/>
              </a:rPr>
              <a:t>= conversation(</a:t>
            </a:r>
            <a:r>
              <a:rPr lang="en-US">
                <a:solidFill>
                  <a:srgbClr val="067D17"/>
                </a:solidFill>
                <a:effectLst/>
              </a:rPr>
              <a:t>"pay bill"</a:t>
            </a:r>
            <a:r>
              <a:rPr lang="en-US">
                <a:solidFill>
                  <a:srgbClr val="080808"/>
                </a:solidFill>
                <a:effectLst/>
              </a:rPr>
              <a:t>);</a:t>
            </a:r>
            <a:br>
              <a:rPr lang="en-US">
                <a:solidFill>
                  <a:srgbClr val="080808"/>
                </a:solidFill>
                <a:effectLst/>
              </a:rPr>
            </a:br>
            <a:r>
              <a:rPr lang="en-US">
                <a:solidFill>
                  <a:srgbClr val="0033B3"/>
                </a:solidFill>
                <a:effectLst/>
                <a:highlight>
                  <a:srgbClr val="FFFFFF"/>
                </a:highlight>
              </a:rPr>
              <a:t>var </a:t>
            </a:r>
            <a:r>
              <a:rPr lang="en-US">
                <a:solidFill>
                  <a:srgbClr val="000000"/>
                </a:solidFill>
                <a:effectLst/>
                <a:highlight>
                  <a:srgbClr val="FFFFFF"/>
                </a:highlight>
              </a:rPr>
              <a:t>conversations </a:t>
            </a:r>
            <a:r>
              <a:rPr lang="en-US">
                <a:solidFill>
                  <a:srgbClr val="080808"/>
                </a:solidFill>
                <a:effectLst/>
                <a:highlight>
                  <a:srgbClr val="FFFFFF"/>
                </a:highlight>
              </a:rPr>
              <a:t>= </a:t>
            </a:r>
            <a:r>
              <a:rPr lang="en-US">
                <a:highlight>
                  <a:srgbClr val="FFFFFF"/>
                </a:highlight>
              </a:rPr>
              <a:t>List.</a:t>
            </a:r>
            <a:r>
              <a:rPr lang="en-US" i="1">
                <a:highlight>
                  <a:srgbClr val="FFFFFF"/>
                </a:highlight>
              </a:rPr>
              <a:t>of</a:t>
            </a:r>
            <a:r>
              <a:rPr lang="en-US">
                <a:highlight>
                  <a:srgbClr val="FFFFFF"/>
                </a:highlight>
              </a:rPr>
              <a:t>(conv1, conv2);</a:t>
            </a:r>
            <a:endParaRPr lang="en-US">
              <a:solidFill>
                <a:srgbClr val="080808"/>
              </a:solidFill>
              <a:effectLst/>
              <a:highlight>
                <a:srgbClr val="FFFFFF"/>
              </a:highlight>
            </a:endParaRPr>
          </a:p>
        </p:txBody>
      </p:sp>
    </p:spTree>
    <p:extLst>
      <p:ext uri="{BB962C8B-B14F-4D97-AF65-F5344CB8AC3E}">
        <p14:creationId xmlns:p14="http://schemas.microsoft.com/office/powerpoint/2010/main" val="383229035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 program&#10;&#10;Description automatically generated">
            <a:extLst>
              <a:ext uri="{FF2B5EF4-FFF2-40B4-BE49-F238E27FC236}">
                <a16:creationId xmlns:a16="http://schemas.microsoft.com/office/drawing/2014/main" id="{E982833A-781D-5AC2-FE4D-4321B4590995}"/>
              </a:ext>
            </a:extLst>
          </p:cNvPr>
          <p:cNvPicPr>
            <a:picLocks noChangeAspect="1"/>
          </p:cNvPicPr>
          <p:nvPr/>
        </p:nvPicPr>
        <p:blipFill>
          <a:blip r:embed="rId2"/>
          <a:stretch>
            <a:fillRect/>
          </a:stretch>
        </p:blipFill>
        <p:spPr>
          <a:xfrm>
            <a:off x="1646677" y="1043021"/>
            <a:ext cx="7772400" cy="4537187"/>
          </a:xfrm>
          <a:prstGeom prst="rect">
            <a:avLst/>
          </a:prstGeom>
        </p:spPr>
      </p:pic>
    </p:spTree>
    <p:extLst>
      <p:ext uri="{BB962C8B-B14F-4D97-AF65-F5344CB8AC3E}">
        <p14:creationId xmlns:p14="http://schemas.microsoft.com/office/powerpoint/2010/main" val="236221649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618232" y="2534153"/>
            <a:ext cx="7470648" cy="1046440"/>
          </a:xfrm>
          <a:prstGeom prst="rect">
            <a:avLst/>
          </a:prstGeom>
          <a:noFill/>
        </p:spPr>
        <p:txBody>
          <a:bodyPr wrap="square" rtlCol="0">
            <a:spAutoFit/>
          </a:bodyPr>
          <a:lstStyle/>
          <a:p>
            <a:r>
              <a:rPr lang="en-US"/>
              <a:t>Week 5</a:t>
            </a:r>
          </a:p>
          <a:p>
            <a:r>
              <a:rPr lang="en-US" sz="4400"/>
              <a:t>learnings</a:t>
            </a:r>
          </a:p>
        </p:txBody>
      </p:sp>
      <p:grpSp>
        <p:nvGrpSpPr>
          <p:cNvPr id="9" name="Group 8">
            <a:extLst>
              <a:ext uri="{FF2B5EF4-FFF2-40B4-BE49-F238E27FC236}">
                <a16:creationId xmlns:a16="http://schemas.microsoft.com/office/drawing/2014/main" id="{7E1828F8-29D3-6384-FB26-23D853A66B8D}"/>
              </a:ext>
            </a:extLst>
          </p:cNvPr>
          <p:cNvGrpSpPr/>
          <p:nvPr/>
        </p:nvGrpSpPr>
        <p:grpSpPr>
          <a:xfrm>
            <a:off x="6231532" y="4087965"/>
            <a:ext cx="4462746" cy="1483300"/>
            <a:chOff x="7511692" y="4151365"/>
            <a:chExt cx="4462746" cy="1483300"/>
          </a:xfrm>
        </p:grpSpPr>
        <p:sp>
          <p:nvSpPr>
            <p:cNvPr id="2" name="TextBox 1">
              <a:extLst>
                <a:ext uri="{FF2B5EF4-FFF2-40B4-BE49-F238E27FC236}">
                  <a16:creationId xmlns:a16="http://schemas.microsoft.com/office/drawing/2014/main" id="{802E9D07-E84B-26CB-7EAB-4B32929D3CDE}"/>
                </a:ext>
              </a:extLst>
            </p:cNvPr>
            <p:cNvSpPr txBox="1"/>
            <p:nvPr/>
          </p:nvSpPr>
          <p:spPr>
            <a:xfrm>
              <a:off x="8758935" y="4151365"/>
              <a:ext cx="1968261" cy="461665"/>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Test Scenario</a:t>
              </a:r>
              <a:r>
                <a:rPr lang="en-US" sz="2400" b="1" dirty="0">
                  <a:latin typeface="Ink Free" panose="020F0502020204030204" pitchFamily="34" charset="0"/>
                  <a:ea typeface="Heiti TC Medium" pitchFamily="2" charset="-128"/>
                </a:rPr>
                <a:t> </a:t>
              </a:r>
              <a:r>
                <a:rPr lang="en-US" sz="1600" b="1" dirty="0">
                  <a:latin typeface="Ink Free" panose="020F0502020204030204" pitchFamily="34" charset="0"/>
                  <a:ea typeface="Heiti TC Medium" pitchFamily="2" charset="-128"/>
                </a:rPr>
                <a:t>DSL</a:t>
              </a:r>
            </a:p>
          </p:txBody>
        </p:sp>
        <p:pic>
          <p:nvPicPr>
            <p:cNvPr id="4" name="Picture 3">
              <a:extLst>
                <a:ext uri="{FF2B5EF4-FFF2-40B4-BE49-F238E27FC236}">
                  <a16:creationId xmlns:a16="http://schemas.microsoft.com/office/drawing/2014/main" id="{3C143573-77D7-CF96-493B-70939D692EE0}"/>
                </a:ext>
              </a:extLst>
            </p:cNvPr>
            <p:cNvPicPr>
              <a:picLocks noChangeAspect="1"/>
            </p:cNvPicPr>
            <p:nvPr/>
          </p:nvPicPr>
          <p:blipFill>
            <a:blip r:embed="rId3"/>
            <a:stretch>
              <a:fillRect/>
            </a:stretch>
          </p:blipFill>
          <p:spPr>
            <a:xfrm>
              <a:off x="7511692" y="4762467"/>
              <a:ext cx="4462746" cy="872198"/>
            </a:xfrm>
            <a:prstGeom prst="rect">
              <a:avLst/>
            </a:prstGeom>
          </p:spPr>
        </p:pic>
      </p:grpSp>
      <p:grpSp>
        <p:nvGrpSpPr>
          <p:cNvPr id="10" name="Group 9">
            <a:extLst>
              <a:ext uri="{FF2B5EF4-FFF2-40B4-BE49-F238E27FC236}">
                <a16:creationId xmlns:a16="http://schemas.microsoft.com/office/drawing/2014/main" id="{DD34B5D2-966C-D00D-26BE-E3D44A826408}"/>
              </a:ext>
            </a:extLst>
          </p:cNvPr>
          <p:cNvGrpSpPr/>
          <p:nvPr/>
        </p:nvGrpSpPr>
        <p:grpSpPr>
          <a:xfrm>
            <a:off x="1956548" y="4087965"/>
            <a:ext cx="2953035" cy="2518899"/>
            <a:chOff x="2218404" y="4151365"/>
            <a:chExt cx="2953035" cy="2518899"/>
          </a:xfrm>
        </p:grpSpPr>
        <p:pic>
          <p:nvPicPr>
            <p:cNvPr id="5" name="Picture 4" descr="A drawing of a forest&#10;&#10;Description automatically generated">
              <a:extLst>
                <a:ext uri="{FF2B5EF4-FFF2-40B4-BE49-F238E27FC236}">
                  <a16:creationId xmlns:a16="http://schemas.microsoft.com/office/drawing/2014/main" id="{101FA867-BCAC-5B87-F16B-0DD0DB328D39}"/>
                </a:ext>
              </a:extLst>
            </p:cNvPr>
            <p:cNvPicPr>
              <a:picLocks noChangeAspect="1"/>
            </p:cNvPicPr>
            <p:nvPr/>
          </p:nvPicPr>
          <p:blipFill>
            <a:blip r:embed="rId4"/>
            <a:stretch>
              <a:fillRect/>
            </a:stretch>
          </p:blipFill>
          <p:spPr>
            <a:xfrm>
              <a:off x="2709534" y="4736140"/>
              <a:ext cx="1970776" cy="1934124"/>
            </a:xfrm>
            <a:prstGeom prst="rect">
              <a:avLst/>
            </a:prstGeom>
          </p:spPr>
        </p:pic>
        <p:sp>
          <p:nvSpPr>
            <p:cNvPr id="6" name="TextBox 5">
              <a:extLst>
                <a:ext uri="{FF2B5EF4-FFF2-40B4-BE49-F238E27FC236}">
                  <a16:creationId xmlns:a16="http://schemas.microsoft.com/office/drawing/2014/main" id="{3A5AFF1E-6BD1-EA1B-F39C-B1F29A1CBDAB}"/>
                </a:ext>
              </a:extLst>
            </p:cNvPr>
            <p:cNvSpPr txBox="1"/>
            <p:nvPr/>
          </p:nvSpPr>
          <p:spPr>
            <a:xfrm>
              <a:off x="2218404" y="4151365"/>
              <a:ext cx="2953035" cy="584775"/>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See the forest AND the trees</a:t>
              </a:r>
            </a:p>
            <a:p>
              <a:pPr algn="ctr"/>
              <a:r>
                <a:rPr lang="en-US" sz="1600" b="1" dirty="0">
                  <a:solidFill>
                    <a:schemeClr val="tx1">
                      <a:lumMod val="65000"/>
                      <a:lumOff val="35000"/>
                    </a:schemeClr>
                  </a:solidFill>
                  <a:latin typeface="Ink Free" panose="020F0502020204030204" pitchFamily="34" charset="0"/>
                  <a:ea typeface="Heiti TC Medium" pitchFamily="2" charset="-128"/>
                </a:rPr>
                <a:t>(consistency)</a:t>
              </a:r>
            </a:p>
          </p:txBody>
        </p:sp>
      </p:grpSp>
      <p:pic>
        <p:nvPicPr>
          <p:cNvPr id="12" name="Picture 11" descr="A cartoon of a bird&#10;&#10;Description automatically generated">
            <a:extLst>
              <a:ext uri="{FF2B5EF4-FFF2-40B4-BE49-F238E27FC236}">
                <a16:creationId xmlns:a16="http://schemas.microsoft.com/office/drawing/2014/main" id="{D3902B80-A600-C0C1-4954-492D2465049C}"/>
              </a:ext>
            </a:extLst>
          </p:cNvPr>
          <p:cNvPicPr>
            <a:picLocks noChangeAspect="1"/>
          </p:cNvPicPr>
          <p:nvPr/>
        </p:nvPicPr>
        <p:blipFill>
          <a:blip r:embed="rId5">
            <a:duotone>
              <a:prstClr val="black"/>
              <a:schemeClr val="accent2">
                <a:tint val="45000"/>
                <a:satMod val="400000"/>
              </a:schemeClr>
            </a:duotone>
          </a:blip>
          <a:stretch>
            <a:fillRect/>
          </a:stretch>
        </p:blipFill>
        <p:spPr>
          <a:xfrm>
            <a:off x="1836160" y="4973302"/>
            <a:ext cx="443957" cy="509245"/>
          </a:xfrm>
          <a:prstGeom prst="rect">
            <a:avLst/>
          </a:prstGeom>
        </p:spPr>
      </p:pic>
      <p:pic>
        <p:nvPicPr>
          <p:cNvPr id="13" name="Picture 12" descr="A cartoon of a bird&#10;&#10;Description automatically generated">
            <a:extLst>
              <a:ext uri="{FF2B5EF4-FFF2-40B4-BE49-F238E27FC236}">
                <a16:creationId xmlns:a16="http://schemas.microsoft.com/office/drawing/2014/main" id="{122F99F2-1147-A346-5B8F-3A272F3E24A9}"/>
              </a:ext>
            </a:extLst>
          </p:cNvPr>
          <p:cNvPicPr>
            <a:picLocks noChangeAspect="1"/>
          </p:cNvPicPr>
          <p:nvPr/>
        </p:nvPicPr>
        <p:blipFill>
          <a:blip r:embed="rId5">
            <a:duotone>
              <a:prstClr val="black"/>
              <a:srgbClr val="7030A0">
                <a:tint val="45000"/>
                <a:satMod val="400000"/>
              </a:srgbClr>
            </a:duotone>
          </a:blip>
          <a:stretch>
            <a:fillRect/>
          </a:stretch>
        </p:blipFill>
        <p:spPr>
          <a:xfrm flipH="1">
            <a:off x="4418454" y="5228446"/>
            <a:ext cx="350478" cy="402019"/>
          </a:xfrm>
          <a:prstGeom prst="rect">
            <a:avLst/>
          </a:prstGeom>
        </p:spPr>
      </p:pic>
    </p:spTree>
    <p:extLst>
      <p:ext uri="{BB962C8B-B14F-4D97-AF65-F5344CB8AC3E}">
        <p14:creationId xmlns:p14="http://schemas.microsoft.com/office/powerpoint/2010/main" val="70943139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Silent Movie Silent Film Title Card: Free Download — CopyCatFilms">
            <a:extLst>
              <a:ext uri="{FF2B5EF4-FFF2-40B4-BE49-F238E27FC236}">
                <a16:creationId xmlns:a16="http://schemas.microsoft.com/office/drawing/2014/main" id="{65DC3069-C79D-A5FF-3756-0C1F3F22604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261"/>
            <a:ext cx="12192000" cy="685373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12AFC77-F5C7-10A1-50CC-05981BE8F9BC}"/>
              </a:ext>
            </a:extLst>
          </p:cNvPr>
          <p:cNvSpPr txBox="1"/>
          <p:nvPr/>
        </p:nvSpPr>
        <p:spPr>
          <a:xfrm>
            <a:off x="3408176" y="2876443"/>
            <a:ext cx="5612820" cy="769441"/>
          </a:xfrm>
          <a:prstGeom prst="rect">
            <a:avLst/>
          </a:prstGeom>
          <a:noFill/>
        </p:spPr>
        <p:txBody>
          <a:bodyPr wrap="none" rtlCol="0">
            <a:spAutoFit/>
          </a:bodyPr>
          <a:lstStyle/>
          <a:p>
            <a:pPr algn="ctr"/>
            <a:r>
              <a:rPr lang="en-US" sz="4400" b="1">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path path="circle">
                    <a:fillToRect t="100000" r="100000"/>
                  </a:path>
                  <a:tileRect l="-100000" b="-100000"/>
                </a:gradFill>
                <a:latin typeface="Rockwell" panose="02060603020205020403" pitchFamily="18" charset="77"/>
              </a:rPr>
              <a:t>...later next week...</a:t>
            </a:r>
          </a:p>
        </p:txBody>
      </p:sp>
    </p:spTree>
    <p:extLst>
      <p:ext uri="{BB962C8B-B14F-4D97-AF65-F5344CB8AC3E}">
        <p14:creationId xmlns:p14="http://schemas.microsoft.com/office/powerpoint/2010/main" val="296800591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C0F5CC-C2FA-79E6-492C-3CD0E6D07BDC}"/>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D0804635-A67F-6167-8543-DCDA9503CBC9}"/>
              </a:ext>
            </a:extLst>
          </p:cNvPr>
          <p:cNvSpPr/>
          <p:nvPr/>
        </p:nvSpPr>
        <p:spPr>
          <a:xfrm>
            <a:off x="0" y="0"/>
            <a:ext cx="12201144" cy="6867144"/>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b="1">
                <a:solidFill>
                  <a:schemeClr val="tx1">
                    <a:lumMod val="85000"/>
                    <a:lumOff val="15000"/>
                  </a:schemeClr>
                </a:solidFill>
              </a:rPr>
              <a:t>code</a:t>
            </a:r>
            <a:endParaRPr lang="en-US" b="1">
              <a:solidFill>
                <a:schemeClr val="tx1">
                  <a:lumMod val="85000"/>
                  <a:lumOff val="15000"/>
                </a:schemeClr>
              </a:solidFill>
            </a:endParaRPr>
          </a:p>
        </p:txBody>
      </p:sp>
    </p:spTree>
    <p:extLst>
      <p:ext uri="{BB962C8B-B14F-4D97-AF65-F5344CB8AC3E}">
        <p14:creationId xmlns:p14="http://schemas.microsoft.com/office/powerpoint/2010/main" val="1203863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4285DBA-F378-5E16-25F7-324AC755581C}"/>
              </a:ext>
            </a:extLst>
          </p:cNvPr>
          <p:cNvSpPr/>
          <p:nvPr/>
        </p:nvSpPr>
        <p:spPr>
          <a:xfrm>
            <a:off x="-9144" y="-9144"/>
            <a:ext cx="12201144" cy="6867144"/>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b="1">
                <a:solidFill>
                  <a:schemeClr val="tx1">
                    <a:lumMod val="85000"/>
                    <a:lumOff val="15000"/>
                  </a:schemeClr>
                </a:solidFill>
              </a:rPr>
              <a:t>code</a:t>
            </a:r>
            <a:endParaRPr lang="en-US" b="1">
              <a:solidFill>
                <a:schemeClr val="tx1">
                  <a:lumMod val="85000"/>
                  <a:lumOff val="15000"/>
                </a:schemeClr>
              </a:solidFill>
            </a:endParaRPr>
          </a:p>
        </p:txBody>
      </p:sp>
    </p:spTree>
    <p:extLst>
      <p:ext uri="{BB962C8B-B14F-4D97-AF65-F5344CB8AC3E}">
        <p14:creationId xmlns:p14="http://schemas.microsoft.com/office/powerpoint/2010/main" val="19123352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587752" y="2519720"/>
            <a:ext cx="7986214" cy="1046440"/>
          </a:xfrm>
          <a:prstGeom prst="rect">
            <a:avLst/>
          </a:prstGeom>
          <a:noFill/>
        </p:spPr>
        <p:txBody>
          <a:bodyPr wrap="square" rtlCol="0">
            <a:spAutoFit/>
          </a:bodyPr>
          <a:lstStyle/>
          <a:p>
            <a:r>
              <a:rPr lang="en-US"/>
              <a:t>Problem:</a:t>
            </a:r>
          </a:p>
          <a:p>
            <a:r>
              <a:rPr lang="en-US" sz="4400"/>
              <a:t>The tests are only for developers</a:t>
            </a:r>
          </a:p>
        </p:txBody>
      </p:sp>
    </p:spTree>
    <p:extLst>
      <p:ext uri="{BB962C8B-B14F-4D97-AF65-F5344CB8AC3E}">
        <p14:creationId xmlns:p14="http://schemas.microsoft.com/office/powerpoint/2010/main" val="213449001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E0EDEC3-F463-C866-9944-E86778A13E1F}"/>
              </a:ext>
            </a:extLst>
          </p:cNvPr>
          <p:cNvSpPr/>
          <p:nvPr/>
        </p:nvSpPr>
        <p:spPr>
          <a:xfrm>
            <a:off x="5398852" y="2905778"/>
            <a:ext cx="3219855" cy="579769"/>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F453BE4E-85AA-F142-DC28-C8C6E1DF380C}"/>
              </a:ext>
            </a:extLst>
          </p:cNvPr>
          <p:cNvSpPr txBox="1"/>
          <p:nvPr/>
        </p:nvSpPr>
        <p:spPr>
          <a:xfrm>
            <a:off x="2587752" y="2519720"/>
            <a:ext cx="7470648" cy="1046440"/>
          </a:xfrm>
          <a:prstGeom prst="rect">
            <a:avLst/>
          </a:prstGeom>
          <a:noFill/>
        </p:spPr>
        <p:txBody>
          <a:bodyPr wrap="square" rtlCol="0">
            <a:spAutoFit/>
          </a:bodyPr>
          <a:lstStyle/>
          <a:p>
            <a:r>
              <a:rPr lang="en-US"/>
              <a:t>New Concept #9:</a:t>
            </a:r>
          </a:p>
          <a:p>
            <a:r>
              <a:rPr lang="en-US" sz="4400"/>
              <a:t>Alternative </a:t>
            </a:r>
            <a:r>
              <a:rPr lang="en-US" sz="4400">
                <a:latin typeface="Fira Code Light" pitchFamily="49" charset="0"/>
                <a:ea typeface="Fira Code Light" pitchFamily="49" charset="0"/>
                <a:cs typeface="Fira Code Light" pitchFamily="49" charset="0"/>
              </a:rPr>
              <a:t>.approved.</a:t>
            </a:r>
            <a:r>
              <a:rPr lang="en-US" sz="4400"/>
              <a:t> files</a:t>
            </a:r>
          </a:p>
        </p:txBody>
      </p:sp>
      <p:sp>
        <p:nvSpPr>
          <p:cNvPr id="5" name="TextBox 4">
            <a:extLst>
              <a:ext uri="{FF2B5EF4-FFF2-40B4-BE49-F238E27FC236}">
                <a16:creationId xmlns:a16="http://schemas.microsoft.com/office/drawing/2014/main" id="{E0A83C89-DFA7-E702-1EEC-18147A7B8191}"/>
              </a:ext>
            </a:extLst>
          </p:cNvPr>
          <p:cNvSpPr txBox="1"/>
          <p:nvPr/>
        </p:nvSpPr>
        <p:spPr>
          <a:xfrm>
            <a:off x="3676451" y="4215220"/>
            <a:ext cx="6094378" cy="369332"/>
          </a:xfrm>
          <a:prstGeom prst="rect">
            <a:avLst/>
          </a:prstGeom>
          <a:noFill/>
        </p:spPr>
        <p:txBody>
          <a:bodyPr wrap="square">
            <a:spAutoFit/>
          </a:bodyPr>
          <a:lstStyle/>
          <a:p>
            <a:r>
              <a:rPr lang="en-US">
                <a:solidFill>
                  <a:srgbClr val="0033B3"/>
                </a:solidFill>
                <a:effectLst/>
              </a:rPr>
              <a:t>new </a:t>
            </a:r>
            <a:r>
              <a:rPr lang="en-US">
                <a:solidFill>
                  <a:srgbClr val="080808"/>
                </a:solidFill>
                <a:effectLst/>
              </a:rPr>
              <a:t>Options().forFile().withExtension(</a:t>
            </a:r>
            <a:r>
              <a:rPr lang="en-US">
                <a:solidFill>
                  <a:srgbClr val="067D17"/>
                </a:solidFill>
                <a:effectLst/>
              </a:rPr>
              <a:t>".md"</a:t>
            </a:r>
            <a:r>
              <a:rPr lang="en-US">
                <a:solidFill>
                  <a:srgbClr val="080808"/>
                </a:solidFill>
                <a:effectLst/>
              </a:rPr>
              <a:t>)</a:t>
            </a:r>
          </a:p>
        </p:txBody>
      </p:sp>
    </p:spTree>
    <p:extLst>
      <p:ext uri="{BB962C8B-B14F-4D97-AF65-F5344CB8AC3E}">
        <p14:creationId xmlns:p14="http://schemas.microsoft.com/office/powerpoint/2010/main" val="20503697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AD18EED-1772-AEC6-9186-91C869E58250}"/>
              </a:ext>
            </a:extLst>
          </p:cNvPr>
          <p:cNvSpPr txBox="1"/>
          <p:nvPr/>
        </p:nvSpPr>
        <p:spPr>
          <a:xfrm>
            <a:off x="130893" y="247714"/>
            <a:ext cx="2054941" cy="830997"/>
          </a:xfrm>
          <a:prstGeom prst="rect">
            <a:avLst/>
          </a:prstGeom>
          <a:noFill/>
        </p:spPr>
        <p:txBody>
          <a:bodyPr wrap="square">
            <a:spAutoFit/>
          </a:bodyPr>
          <a:lstStyle/>
          <a:p>
            <a:r>
              <a:rPr lang="en-US" sz="2400" dirty="0">
                <a:latin typeface="Ink Free" panose="020F0502020204030204" pitchFamily="34" charset="0"/>
                <a:ea typeface="Heiti TC Medium" pitchFamily="2" charset="-128"/>
              </a:rPr>
              <a:t>Complex </a:t>
            </a:r>
          </a:p>
          <a:p>
            <a:r>
              <a:rPr lang="en-US" sz="2400" dirty="0">
                <a:latin typeface="Ink Free" panose="020F0502020204030204" pitchFamily="34" charset="0"/>
                <a:ea typeface="Heiti TC Medium" pitchFamily="2" charset="-128"/>
              </a:rPr>
              <a:t>Tests</a:t>
            </a:r>
          </a:p>
        </p:txBody>
      </p:sp>
      <p:sp>
        <p:nvSpPr>
          <p:cNvPr id="7" name="TextBox 6">
            <a:extLst>
              <a:ext uri="{FF2B5EF4-FFF2-40B4-BE49-F238E27FC236}">
                <a16:creationId xmlns:a16="http://schemas.microsoft.com/office/drawing/2014/main" id="{395A8195-67E6-3920-424B-685B5F5DA752}"/>
              </a:ext>
            </a:extLst>
          </p:cNvPr>
          <p:cNvSpPr txBox="1"/>
          <p:nvPr/>
        </p:nvSpPr>
        <p:spPr>
          <a:xfrm>
            <a:off x="6110747" y="779596"/>
            <a:ext cx="178947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ApprovalTests</a:t>
            </a:r>
          </a:p>
        </p:txBody>
      </p:sp>
      <p:sp>
        <p:nvSpPr>
          <p:cNvPr id="8" name="TextBox 7">
            <a:extLst>
              <a:ext uri="{FF2B5EF4-FFF2-40B4-BE49-F238E27FC236}">
                <a16:creationId xmlns:a16="http://schemas.microsoft.com/office/drawing/2014/main" id="{E109BF4A-8D91-BEA5-C275-9942A8B6639B}"/>
              </a:ext>
            </a:extLst>
          </p:cNvPr>
          <p:cNvSpPr txBox="1"/>
          <p:nvPr/>
        </p:nvSpPr>
        <p:spPr>
          <a:xfrm>
            <a:off x="9871990" y="1483861"/>
            <a:ext cx="162302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 Storyboard</a:t>
            </a:r>
          </a:p>
        </p:txBody>
      </p:sp>
      <p:sp>
        <p:nvSpPr>
          <p:cNvPr id="9" name="TextBox 8">
            <a:extLst>
              <a:ext uri="{FF2B5EF4-FFF2-40B4-BE49-F238E27FC236}">
                <a16:creationId xmlns:a16="http://schemas.microsoft.com/office/drawing/2014/main" id="{BE0372A1-59B8-85DF-E48A-58B45E1D6D18}"/>
              </a:ext>
            </a:extLst>
          </p:cNvPr>
          <p:cNvSpPr txBox="1"/>
          <p:nvPr/>
        </p:nvSpPr>
        <p:spPr>
          <a:xfrm>
            <a:off x="8352502" y="3636748"/>
            <a:ext cx="1484671" cy="338554"/>
          </a:xfrm>
          <a:prstGeom prst="rect">
            <a:avLst/>
          </a:prstGeom>
          <a:noFill/>
        </p:spPr>
        <p:txBody>
          <a:bodyPr wrap="square">
            <a:spAutoFit/>
          </a:bodyPr>
          <a:lstStyle/>
          <a:p>
            <a:r>
              <a:rPr lang="en-US" sz="1600" dirty="0">
                <a:latin typeface="Ink Free" panose="020F0502020204030204" pitchFamily="34" charset="0"/>
                <a:ea typeface="Heiti TC Medium" pitchFamily="2" charset="-128"/>
              </a:rPr>
              <a:t>JSON</a:t>
            </a:r>
          </a:p>
        </p:txBody>
      </p:sp>
      <p:sp>
        <p:nvSpPr>
          <p:cNvPr id="10" name="TextBox 9">
            <a:extLst>
              <a:ext uri="{FF2B5EF4-FFF2-40B4-BE49-F238E27FC236}">
                <a16:creationId xmlns:a16="http://schemas.microsoft.com/office/drawing/2014/main" id="{A06D618A-4C4A-95AE-DD9B-98F6BC7D7FA5}"/>
              </a:ext>
            </a:extLst>
          </p:cNvPr>
          <p:cNvSpPr txBox="1"/>
          <p:nvPr/>
        </p:nvSpPr>
        <p:spPr>
          <a:xfrm>
            <a:off x="9504105" y="5065193"/>
            <a:ext cx="1484671" cy="338554"/>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Inline</a:t>
            </a:r>
          </a:p>
        </p:txBody>
      </p:sp>
      <p:sp>
        <p:nvSpPr>
          <p:cNvPr id="11" name="TextBox 10">
            <a:extLst>
              <a:ext uri="{FF2B5EF4-FFF2-40B4-BE49-F238E27FC236}">
                <a16:creationId xmlns:a16="http://schemas.microsoft.com/office/drawing/2014/main" id="{E1EFA9DE-F4DF-C28A-90A9-1CDEE42370F6}"/>
              </a:ext>
            </a:extLst>
          </p:cNvPr>
          <p:cNvSpPr txBox="1"/>
          <p:nvPr/>
        </p:nvSpPr>
        <p:spPr>
          <a:xfrm>
            <a:off x="6488624" y="4097690"/>
            <a:ext cx="1484671" cy="338554"/>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Verify all</a:t>
            </a:r>
          </a:p>
        </p:txBody>
      </p:sp>
      <p:sp>
        <p:nvSpPr>
          <p:cNvPr id="12" name="TextBox 11">
            <a:extLst>
              <a:ext uri="{FF2B5EF4-FFF2-40B4-BE49-F238E27FC236}">
                <a16:creationId xmlns:a16="http://schemas.microsoft.com/office/drawing/2014/main" id="{514DEB5D-F042-53F1-D612-FEF34141DF22}"/>
              </a:ext>
            </a:extLst>
          </p:cNvPr>
          <p:cNvSpPr txBox="1"/>
          <p:nvPr/>
        </p:nvSpPr>
        <p:spPr>
          <a:xfrm>
            <a:off x="4518381" y="5408669"/>
            <a:ext cx="1964443" cy="707886"/>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Test Scenario</a:t>
            </a:r>
            <a:r>
              <a:rPr lang="en-US" sz="2400" b="1" dirty="0">
                <a:latin typeface="Ink Free" panose="020F0502020204030204" pitchFamily="34" charset="0"/>
                <a:ea typeface="Heiti TC Medium" pitchFamily="2" charset="-128"/>
              </a:rPr>
              <a:t> </a:t>
            </a:r>
            <a:r>
              <a:rPr lang="en-US" sz="1600" b="1" dirty="0">
                <a:latin typeface="Ink Free" panose="020F0502020204030204" pitchFamily="34" charset="0"/>
                <a:ea typeface="Heiti TC Medium" pitchFamily="2" charset="-128"/>
              </a:rPr>
              <a:t>DSL</a:t>
            </a:r>
          </a:p>
          <a:p>
            <a:endParaRPr lang="en-US" sz="1600" b="1" dirty="0">
              <a:latin typeface="Ink Free" panose="020F0502020204030204" pitchFamily="34" charset="0"/>
              <a:ea typeface="Heiti TC Medium" pitchFamily="2" charset="-128"/>
            </a:endParaRPr>
          </a:p>
        </p:txBody>
      </p:sp>
      <p:sp>
        <p:nvSpPr>
          <p:cNvPr id="14" name="TextBox 13">
            <a:extLst>
              <a:ext uri="{FF2B5EF4-FFF2-40B4-BE49-F238E27FC236}">
                <a16:creationId xmlns:a16="http://schemas.microsoft.com/office/drawing/2014/main" id="{76FB4E8C-DD83-F1FC-0A18-4FA7CD00B408}"/>
              </a:ext>
            </a:extLst>
          </p:cNvPr>
          <p:cNvSpPr txBox="1"/>
          <p:nvPr/>
        </p:nvSpPr>
        <p:spPr>
          <a:xfrm>
            <a:off x="3278671" y="3075328"/>
            <a:ext cx="1174733" cy="338554"/>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markdown</a:t>
            </a:r>
          </a:p>
        </p:txBody>
      </p:sp>
      <p:sp>
        <p:nvSpPr>
          <p:cNvPr id="15" name="TextBox 14">
            <a:extLst>
              <a:ext uri="{FF2B5EF4-FFF2-40B4-BE49-F238E27FC236}">
                <a16:creationId xmlns:a16="http://schemas.microsoft.com/office/drawing/2014/main" id="{F0DE9D00-5800-C4BD-F7C6-7DD506FCA76B}"/>
              </a:ext>
            </a:extLst>
          </p:cNvPr>
          <p:cNvSpPr txBox="1"/>
          <p:nvPr/>
        </p:nvSpPr>
        <p:spPr>
          <a:xfrm>
            <a:off x="210467" y="3507057"/>
            <a:ext cx="2126310" cy="1200329"/>
          </a:xfrm>
          <a:prstGeom prst="rect">
            <a:avLst/>
          </a:prstGeom>
          <a:noFill/>
        </p:spPr>
        <p:txBody>
          <a:bodyPr wrap="square">
            <a:spAutoFit/>
          </a:bodyPr>
          <a:lstStyle/>
          <a:p>
            <a:r>
              <a:rPr lang="en-US" sz="2400" dirty="0">
                <a:latin typeface="Ink Free" panose="020F0502020204030204" pitchFamily="34" charset="0"/>
                <a:ea typeface="Heiti TC Medium" pitchFamily="2" charset="-128"/>
              </a:rPr>
              <a:t>Tests </a:t>
            </a:r>
          </a:p>
          <a:p>
            <a:r>
              <a:rPr lang="en-US" sz="2400" dirty="0">
                <a:latin typeface="Ink Free" panose="020F0502020204030204" pitchFamily="34" charset="0"/>
                <a:ea typeface="Heiti TC Medium" pitchFamily="2" charset="-128"/>
              </a:rPr>
              <a:t>work as Documentation</a:t>
            </a:r>
          </a:p>
        </p:txBody>
      </p:sp>
      <p:sp>
        <p:nvSpPr>
          <p:cNvPr id="19" name="Freeform 18">
            <a:extLst>
              <a:ext uri="{FF2B5EF4-FFF2-40B4-BE49-F238E27FC236}">
                <a16:creationId xmlns:a16="http://schemas.microsoft.com/office/drawing/2014/main" id="{049FC801-B78F-842F-9221-674D603FAE5D}"/>
              </a:ext>
            </a:extLst>
          </p:cNvPr>
          <p:cNvSpPr/>
          <p:nvPr/>
        </p:nvSpPr>
        <p:spPr>
          <a:xfrm>
            <a:off x="1449643" y="808367"/>
            <a:ext cx="1627238" cy="557840"/>
          </a:xfrm>
          <a:custGeom>
            <a:avLst/>
            <a:gdLst>
              <a:gd name="connsiteX0" fmla="*/ 0 w 1494503"/>
              <a:gd name="connsiteY0" fmla="*/ 0 h 838410"/>
              <a:gd name="connsiteX1" fmla="*/ 294968 w 1494503"/>
              <a:gd name="connsiteY1" fmla="*/ 835742 h 838410"/>
              <a:gd name="connsiteX2" fmla="*/ 884903 w 1494503"/>
              <a:gd name="connsiteY2" fmla="*/ 275303 h 838410"/>
              <a:gd name="connsiteX3" fmla="*/ 1494503 w 1494503"/>
              <a:gd name="connsiteY3" fmla="*/ 560438 h 838410"/>
            </a:gdLst>
            <a:ahLst/>
            <a:cxnLst>
              <a:cxn ang="0">
                <a:pos x="connsiteX0" y="connsiteY0"/>
              </a:cxn>
              <a:cxn ang="0">
                <a:pos x="connsiteX1" y="connsiteY1"/>
              </a:cxn>
              <a:cxn ang="0">
                <a:pos x="connsiteX2" y="connsiteY2"/>
              </a:cxn>
              <a:cxn ang="0">
                <a:pos x="connsiteX3" y="connsiteY3"/>
              </a:cxn>
            </a:cxnLst>
            <a:rect l="l" t="t" r="r" b="b"/>
            <a:pathLst>
              <a:path w="1494503" h="838410">
                <a:moveTo>
                  <a:pt x="0" y="0"/>
                </a:moveTo>
                <a:cubicBezTo>
                  <a:pt x="73742" y="394929"/>
                  <a:pt x="147484" y="789858"/>
                  <a:pt x="294968" y="835742"/>
                </a:cubicBezTo>
                <a:cubicBezTo>
                  <a:pt x="442452" y="881626"/>
                  <a:pt x="684981" y="321187"/>
                  <a:pt x="884903" y="275303"/>
                </a:cubicBezTo>
                <a:cubicBezTo>
                  <a:pt x="1084825" y="229419"/>
                  <a:pt x="1424039" y="493251"/>
                  <a:pt x="1494503" y="560438"/>
                </a:cubicBezTo>
              </a:path>
            </a:pathLst>
          </a:custGeom>
          <a:noFill/>
          <a:ln w="28575">
            <a:prstDash val="dash"/>
            <a:headEnd type="none" w="med" len="med"/>
            <a:tailEnd type="triangle" w="med" len="med"/>
            <a:extLst>
              <a:ext uri="{C807C97D-BFC1-408E-A445-0C87EB9F89A2}">
                <ask:lineSketchStyleProps xmlns:ask="http://schemas.microsoft.com/office/drawing/2018/sketchyshapes" sd="657918408">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20">
            <a:extLst>
              <a:ext uri="{FF2B5EF4-FFF2-40B4-BE49-F238E27FC236}">
                <a16:creationId xmlns:a16="http://schemas.microsoft.com/office/drawing/2014/main" id="{247C16CE-C11B-5B47-D07A-69BADEE90455}"/>
              </a:ext>
            </a:extLst>
          </p:cNvPr>
          <p:cNvSpPr/>
          <p:nvPr/>
        </p:nvSpPr>
        <p:spPr>
          <a:xfrm flipV="1">
            <a:off x="7900220" y="1087287"/>
            <a:ext cx="1800529" cy="461665"/>
          </a:xfrm>
          <a:custGeom>
            <a:avLst/>
            <a:gdLst>
              <a:gd name="connsiteX0" fmla="*/ 0 w 1293471"/>
              <a:gd name="connsiteY0" fmla="*/ 796413 h 796413"/>
              <a:gd name="connsiteX1" fmla="*/ 1012722 w 1293471"/>
              <a:gd name="connsiteY1" fmla="*/ 462116 h 796413"/>
              <a:gd name="connsiteX2" fmla="*/ 1288026 w 1293471"/>
              <a:gd name="connsiteY2" fmla="*/ 0 h 796413"/>
            </a:gdLst>
            <a:ahLst/>
            <a:cxnLst>
              <a:cxn ang="0">
                <a:pos x="connsiteX0" y="connsiteY0"/>
              </a:cxn>
              <a:cxn ang="0">
                <a:pos x="connsiteX1" y="connsiteY1"/>
              </a:cxn>
              <a:cxn ang="0">
                <a:pos x="connsiteX2" y="connsiteY2"/>
              </a:cxn>
            </a:cxnLst>
            <a:rect l="l" t="t" r="r" b="b"/>
            <a:pathLst>
              <a:path w="1293471" h="796413">
                <a:moveTo>
                  <a:pt x="0" y="796413"/>
                </a:moveTo>
                <a:cubicBezTo>
                  <a:pt x="399025" y="695632"/>
                  <a:pt x="798051" y="594851"/>
                  <a:pt x="1012722" y="462116"/>
                </a:cubicBezTo>
                <a:cubicBezTo>
                  <a:pt x="1227393" y="329381"/>
                  <a:pt x="1317523" y="11471"/>
                  <a:pt x="1288026" y="0"/>
                </a:cubicBezTo>
              </a:path>
            </a:pathLst>
          </a:custGeom>
          <a:noFill/>
          <a:ln w="28575">
            <a:prstDash val="dash"/>
            <a:headEnd type="none" w="med" len="med"/>
            <a:tailEnd type="triangle" w="med" len="med"/>
            <a:extLst>
              <a:ext uri="{C807C97D-BFC1-408E-A445-0C87EB9F89A2}">
                <ask:lineSketchStyleProps xmlns:ask="http://schemas.microsoft.com/office/drawing/2018/sketchyshapes" sd="1390129798">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22">
            <a:extLst>
              <a:ext uri="{FF2B5EF4-FFF2-40B4-BE49-F238E27FC236}">
                <a16:creationId xmlns:a16="http://schemas.microsoft.com/office/drawing/2014/main" id="{9F8F4576-9695-0DCD-7DEB-0ECCB64D947E}"/>
              </a:ext>
            </a:extLst>
          </p:cNvPr>
          <p:cNvSpPr/>
          <p:nvPr/>
        </p:nvSpPr>
        <p:spPr>
          <a:xfrm>
            <a:off x="8630924" y="2221595"/>
            <a:ext cx="2487561" cy="1383409"/>
          </a:xfrm>
          <a:custGeom>
            <a:avLst/>
            <a:gdLst>
              <a:gd name="connsiteX0" fmla="*/ 2153264 w 2951027"/>
              <a:gd name="connsiteY0" fmla="*/ 0 h 1455174"/>
              <a:gd name="connsiteX1" fmla="*/ 2949677 w 2951027"/>
              <a:gd name="connsiteY1" fmla="*/ 403122 h 1455174"/>
              <a:gd name="connsiteX2" fmla="*/ 2310580 w 2951027"/>
              <a:gd name="connsiteY2" fmla="*/ 983226 h 1455174"/>
              <a:gd name="connsiteX3" fmla="*/ 1120877 w 2951027"/>
              <a:gd name="connsiteY3" fmla="*/ 1042219 h 1455174"/>
              <a:gd name="connsiteX4" fmla="*/ 285135 w 2951027"/>
              <a:gd name="connsiteY4" fmla="*/ 1130710 h 1455174"/>
              <a:gd name="connsiteX5" fmla="*/ 0 w 2951027"/>
              <a:gd name="connsiteY5" fmla="*/ 1455174 h 1455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51027" h="1455174">
                <a:moveTo>
                  <a:pt x="2153264" y="0"/>
                </a:moveTo>
                <a:cubicBezTo>
                  <a:pt x="2538361" y="119625"/>
                  <a:pt x="2923458" y="239251"/>
                  <a:pt x="2949677" y="403122"/>
                </a:cubicBezTo>
                <a:cubicBezTo>
                  <a:pt x="2975896" y="566993"/>
                  <a:pt x="2615380" y="876710"/>
                  <a:pt x="2310580" y="983226"/>
                </a:cubicBezTo>
                <a:cubicBezTo>
                  <a:pt x="2005780" y="1089742"/>
                  <a:pt x="1458451" y="1017638"/>
                  <a:pt x="1120877" y="1042219"/>
                </a:cubicBezTo>
                <a:cubicBezTo>
                  <a:pt x="783303" y="1066800"/>
                  <a:pt x="471948" y="1061884"/>
                  <a:pt x="285135" y="1130710"/>
                </a:cubicBezTo>
                <a:cubicBezTo>
                  <a:pt x="98322" y="1199536"/>
                  <a:pt x="32774" y="1406013"/>
                  <a:pt x="0" y="1455174"/>
                </a:cubicBezTo>
              </a:path>
            </a:pathLst>
          </a:custGeom>
          <a:noFill/>
          <a:ln w="28575">
            <a:prstDash val="dash"/>
            <a:headEnd type="none" w="med" len="med"/>
            <a:tailEnd type="triangle" w="med" len="med"/>
            <a:extLst>
              <a:ext uri="{C807C97D-BFC1-408E-A445-0C87EB9F89A2}">
                <ask:lineSketchStyleProps xmlns:ask="http://schemas.microsoft.com/office/drawing/2018/sketchyshapes" sd="811672026">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25">
            <a:extLst>
              <a:ext uri="{FF2B5EF4-FFF2-40B4-BE49-F238E27FC236}">
                <a16:creationId xmlns:a16="http://schemas.microsoft.com/office/drawing/2014/main" id="{D94E75C3-BE98-5263-2AC4-828F0C208179}"/>
              </a:ext>
            </a:extLst>
          </p:cNvPr>
          <p:cNvSpPr/>
          <p:nvPr/>
        </p:nvSpPr>
        <p:spPr>
          <a:xfrm>
            <a:off x="8898193" y="4129548"/>
            <a:ext cx="938979" cy="766918"/>
          </a:xfrm>
          <a:custGeom>
            <a:avLst/>
            <a:gdLst>
              <a:gd name="connsiteX0" fmla="*/ 0 w 462116"/>
              <a:gd name="connsiteY0" fmla="*/ 0 h 914400"/>
              <a:gd name="connsiteX1" fmla="*/ 452283 w 462116"/>
              <a:gd name="connsiteY1" fmla="*/ 383458 h 914400"/>
              <a:gd name="connsiteX2" fmla="*/ 265471 w 462116"/>
              <a:gd name="connsiteY2" fmla="*/ 570271 h 914400"/>
              <a:gd name="connsiteX3" fmla="*/ 462116 w 462116"/>
              <a:gd name="connsiteY3" fmla="*/ 914400 h 914400"/>
            </a:gdLst>
            <a:ahLst/>
            <a:cxnLst>
              <a:cxn ang="0">
                <a:pos x="connsiteX0" y="connsiteY0"/>
              </a:cxn>
              <a:cxn ang="0">
                <a:pos x="connsiteX1" y="connsiteY1"/>
              </a:cxn>
              <a:cxn ang="0">
                <a:pos x="connsiteX2" y="connsiteY2"/>
              </a:cxn>
              <a:cxn ang="0">
                <a:pos x="connsiteX3" y="connsiteY3"/>
              </a:cxn>
            </a:cxnLst>
            <a:rect l="l" t="t" r="r" b="b"/>
            <a:pathLst>
              <a:path w="462116" h="914400">
                <a:moveTo>
                  <a:pt x="0" y="0"/>
                </a:moveTo>
                <a:cubicBezTo>
                  <a:pt x="204019" y="144206"/>
                  <a:pt x="408038" y="288413"/>
                  <a:pt x="452283" y="383458"/>
                </a:cubicBezTo>
                <a:cubicBezTo>
                  <a:pt x="496528" y="478503"/>
                  <a:pt x="263832" y="481781"/>
                  <a:pt x="265471" y="570271"/>
                </a:cubicBezTo>
                <a:cubicBezTo>
                  <a:pt x="267110" y="658761"/>
                  <a:pt x="364613" y="786580"/>
                  <a:pt x="462116" y="914400"/>
                </a:cubicBezTo>
              </a:path>
            </a:pathLst>
          </a:custGeom>
          <a:noFill/>
          <a:ln w="28575">
            <a:prstDash val="dash"/>
            <a:headEnd type="none" w="med" len="med"/>
            <a:tailEnd type="triangle" w="med" len="med"/>
            <a:extLst>
              <a:ext uri="{C807C97D-BFC1-408E-A445-0C87EB9F89A2}">
                <ask:lineSketchStyleProps xmlns:ask="http://schemas.microsoft.com/office/drawing/2018/sketchyshapes" sd="1435587840">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27">
            <a:extLst>
              <a:ext uri="{FF2B5EF4-FFF2-40B4-BE49-F238E27FC236}">
                <a16:creationId xmlns:a16="http://schemas.microsoft.com/office/drawing/2014/main" id="{1CEDCE01-394C-7D1E-F331-76D267E9AE11}"/>
              </a:ext>
            </a:extLst>
          </p:cNvPr>
          <p:cNvSpPr/>
          <p:nvPr/>
        </p:nvSpPr>
        <p:spPr>
          <a:xfrm>
            <a:off x="5307103" y="4208373"/>
            <a:ext cx="1175721" cy="1203484"/>
          </a:xfrm>
          <a:custGeom>
            <a:avLst/>
            <a:gdLst>
              <a:gd name="connsiteX0" fmla="*/ 1175721 w 1175721"/>
              <a:gd name="connsiteY0" fmla="*/ 58917 h 1203484"/>
              <a:gd name="connsiteX1" fmla="*/ 303838 w 1175721"/>
              <a:gd name="connsiteY1" fmla="*/ 129352 h 1203484"/>
              <a:gd name="connsiteX2" fmla="*/ 0 w 1175721"/>
              <a:gd name="connsiteY2" fmla="*/ 1203484 h 1203484"/>
            </a:gdLst>
            <a:ahLst/>
            <a:cxnLst>
              <a:cxn ang="0">
                <a:pos x="connsiteX0" y="connsiteY0"/>
              </a:cxn>
              <a:cxn ang="0">
                <a:pos x="connsiteX1" y="connsiteY1"/>
              </a:cxn>
              <a:cxn ang="0">
                <a:pos x="connsiteX2" y="connsiteY2"/>
              </a:cxn>
            </a:cxnLst>
            <a:rect l="l" t="t" r="r" b="b"/>
            <a:pathLst>
              <a:path w="1175721" h="1203484" extrusionOk="0">
                <a:moveTo>
                  <a:pt x="1175721" y="58917"/>
                </a:moveTo>
                <a:cubicBezTo>
                  <a:pt x="784131" y="-8359"/>
                  <a:pt x="478369" y="-70906"/>
                  <a:pt x="303838" y="129352"/>
                </a:cubicBezTo>
                <a:cubicBezTo>
                  <a:pt x="110901" y="265389"/>
                  <a:pt x="74490" y="780711"/>
                  <a:pt x="0" y="1203484"/>
                </a:cubicBezTo>
              </a:path>
            </a:pathLst>
          </a:custGeom>
          <a:noFill/>
          <a:ln w="28575">
            <a:prstDash val="dash"/>
            <a:headEnd type="none" w="med" len="med"/>
            <a:tailEnd type="triangle" w="med" len="med"/>
            <a:extLst>
              <a:ext uri="{C807C97D-BFC1-408E-A445-0C87EB9F89A2}">
                <ask:lineSketchStyleProps xmlns:ask="http://schemas.microsoft.com/office/drawing/2018/sketchyshapes" sd="3683532097">
                  <a:custGeom>
                    <a:avLst/>
                    <a:gdLst>
                      <a:gd name="connsiteX0" fmla="*/ 875071 w 875071"/>
                      <a:gd name="connsiteY0" fmla="*/ 32898 h 671995"/>
                      <a:gd name="connsiteX1" fmla="*/ 226142 w 875071"/>
                      <a:gd name="connsiteY1" fmla="*/ 72227 h 671995"/>
                      <a:gd name="connsiteX2" fmla="*/ 0 w 875071"/>
                      <a:gd name="connsiteY2" fmla="*/ 671995 h 671995"/>
                    </a:gdLst>
                    <a:ahLst/>
                    <a:cxnLst>
                      <a:cxn ang="0">
                        <a:pos x="connsiteX0" y="connsiteY0"/>
                      </a:cxn>
                      <a:cxn ang="0">
                        <a:pos x="connsiteX1" y="connsiteY1"/>
                      </a:cxn>
                      <a:cxn ang="0">
                        <a:pos x="connsiteX2" y="connsiteY2"/>
                      </a:cxn>
                    </a:cxnLst>
                    <a:rect l="l" t="t" r="r" b="b"/>
                    <a:pathLst>
                      <a:path w="875071" h="671995">
                        <a:moveTo>
                          <a:pt x="875071" y="32898"/>
                        </a:moveTo>
                        <a:cubicBezTo>
                          <a:pt x="623529" y="-696"/>
                          <a:pt x="371987" y="-34289"/>
                          <a:pt x="226142" y="72227"/>
                        </a:cubicBezTo>
                        <a:cubicBezTo>
                          <a:pt x="80297" y="178743"/>
                          <a:pt x="40148" y="425369"/>
                          <a:pt x="0" y="671995"/>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35">
            <a:extLst>
              <a:ext uri="{FF2B5EF4-FFF2-40B4-BE49-F238E27FC236}">
                <a16:creationId xmlns:a16="http://schemas.microsoft.com/office/drawing/2014/main" id="{CD15AAE9-E403-F64A-0307-E0B7080935E1}"/>
              </a:ext>
            </a:extLst>
          </p:cNvPr>
          <p:cNvSpPr/>
          <p:nvPr/>
        </p:nvSpPr>
        <p:spPr>
          <a:xfrm>
            <a:off x="1185045" y="2804866"/>
            <a:ext cx="2555849" cy="1120718"/>
          </a:xfrm>
          <a:custGeom>
            <a:avLst/>
            <a:gdLst>
              <a:gd name="connsiteX0" fmla="*/ 2555849 w 2555849"/>
              <a:gd name="connsiteY0" fmla="*/ 268622 h 1120718"/>
              <a:gd name="connsiteX1" fmla="*/ 1470403 w 2555849"/>
              <a:gd name="connsiteY1" fmla="*/ 231394 h 1120718"/>
              <a:gd name="connsiteX2" fmla="*/ 0 w 2555849"/>
              <a:gd name="connsiteY2" fmla="*/ 1083798 h 1120718"/>
            </a:gdLst>
            <a:ahLst/>
            <a:cxnLst>
              <a:cxn ang="0">
                <a:pos x="connsiteX0" y="connsiteY0"/>
              </a:cxn>
              <a:cxn ang="0">
                <a:pos x="connsiteX1" y="connsiteY1"/>
              </a:cxn>
              <a:cxn ang="0">
                <a:pos x="connsiteX2" y="connsiteY2"/>
              </a:cxn>
            </a:cxnLst>
            <a:rect l="l" t="t" r="r" b="b"/>
            <a:pathLst>
              <a:path w="2555849" h="1120718" extrusionOk="0">
                <a:moveTo>
                  <a:pt x="2555849" y="268622"/>
                </a:moveTo>
                <a:cubicBezTo>
                  <a:pt x="2291625" y="-191508"/>
                  <a:pt x="1592867" y="463837"/>
                  <a:pt x="1470403" y="231394"/>
                </a:cubicBezTo>
                <a:cubicBezTo>
                  <a:pt x="778865" y="-929965"/>
                  <a:pt x="1080645" y="1635833"/>
                  <a:pt x="0" y="1083798"/>
                </a:cubicBezTo>
              </a:path>
            </a:pathLst>
          </a:custGeom>
          <a:noFill/>
          <a:ln w="28575">
            <a:prstDash val="dash"/>
            <a:headEnd type="none" w="med" len="med"/>
            <a:tailEnd type="triangle" w="med" len="med"/>
            <a:extLst>
              <a:ext uri="{C807C97D-BFC1-408E-A445-0C87EB9F89A2}">
                <ask:lineSketchStyleProps xmlns:ask="http://schemas.microsoft.com/office/drawing/2018/sketchyshapes" sd="3337805815">
                  <a:custGeom>
                    <a:avLst/>
                    <a:gdLst>
                      <a:gd name="connsiteX0" fmla="*/ 2555849 w 2555849"/>
                      <a:gd name="connsiteY0" fmla="*/ 182931 h 1024286"/>
                      <a:gd name="connsiteX1" fmla="*/ 1470403 w 2555849"/>
                      <a:gd name="connsiteY1" fmla="*/ 145703 h 1024286"/>
                      <a:gd name="connsiteX2" fmla="*/ 0 w 2555849"/>
                      <a:gd name="connsiteY2" fmla="*/ 998107 h 1024286"/>
                      <a:gd name="connsiteX0" fmla="*/ 2555849 w 2555849"/>
                      <a:gd name="connsiteY0" fmla="*/ 268622 h 1120718"/>
                      <a:gd name="connsiteX1" fmla="*/ 1470403 w 2555849"/>
                      <a:gd name="connsiteY1" fmla="*/ 231394 h 1120718"/>
                      <a:gd name="connsiteX2" fmla="*/ 0 w 2555849"/>
                      <a:gd name="connsiteY2" fmla="*/ 1083798 h 1120718"/>
                    </a:gdLst>
                    <a:ahLst/>
                    <a:cxnLst>
                      <a:cxn ang="0">
                        <a:pos x="connsiteX0" y="connsiteY0"/>
                      </a:cxn>
                      <a:cxn ang="0">
                        <a:pos x="connsiteX1" y="connsiteY1"/>
                      </a:cxn>
                      <a:cxn ang="0">
                        <a:pos x="connsiteX2" y="connsiteY2"/>
                      </a:cxn>
                    </a:cxnLst>
                    <a:rect l="l" t="t" r="r" b="b"/>
                    <a:pathLst>
                      <a:path w="2555849" h="1120718" extrusionOk="0">
                        <a:moveTo>
                          <a:pt x="2555849" y="268622"/>
                        </a:moveTo>
                        <a:cubicBezTo>
                          <a:pt x="2312085" y="-196088"/>
                          <a:pt x="1641133" y="432518"/>
                          <a:pt x="1470403" y="231394"/>
                        </a:cubicBezTo>
                        <a:cubicBezTo>
                          <a:pt x="733064" y="-680586"/>
                          <a:pt x="1036738" y="1420500"/>
                          <a:pt x="0" y="1083798"/>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C15786BB-487A-3B98-882E-DC07D1AAFEB2}"/>
              </a:ext>
            </a:extLst>
          </p:cNvPr>
          <p:cNvPicPr>
            <a:picLocks noChangeAspect="1"/>
          </p:cNvPicPr>
          <p:nvPr/>
        </p:nvPicPr>
        <p:blipFill>
          <a:blip r:embed="rId2"/>
          <a:stretch>
            <a:fillRect/>
          </a:stretch>
        </p:blipFill>
        <p:spPr>
          <a:xfrm>
            <a:off x="6417847" y="1094964"/>
            <a:ext cx="2213077" cy="601908"/>
          </a:xfrm>
          <a:prstGeom prst="rect">
            <a:avLst/>
          </a:prstGeom>
        </p:spPr>
      </p:pic>
      <p:sp>
        <p:nvSpPr>
          <p:cNvPr id="18" name="Freeform 17">
            <a:extLst>
              <a:ext uri="{FF2B5EF4-FFF2-40B4-BE49-F238E27FC236}">
                <a16:creationId xmlns:a16="http://schemas.microsoft.com/office/drawing/2014/main" id="{FC71CD6E-5C6A-E173-EF36-BE6678D83BB1}"/>
              </a:ext>
            </a:extLst>
          </p:cNvPr>
          <p:cNvSpPr/>
          <p:nvPr/>
        </p:nvSpPr>
        <p:spPr>
          <a:xfrm flipV="1">
            <a:off x="4791103" y="1300690"/>
            <a:ext cx="1505485" cy="518899"/>
          </a:xfrm>
          <a:custGeom>
            <a:avLst/>
            <a:gdLst>
              <a:gd name="connsiteX0" fmla="*/ 0 w 1505485"/>
              <a:gd name="connsiteY0" fmla="*/ 0 h 518899"/>
              <a:gd name="connsiteX1" fmla="*/ 434269 w 1505485"/>
              <a:gd name="connsiteY1" fmla="*/ 493167 h 518899"/>
              <a:gd name="connsiteX2" fmla="*/ 1106162 w 1505485"/>
              <a:gd name="connsiteY2" fmla="*/ 103114 h 518899"/>
              <a:gd name="connsiteX3" fmla="*/ 1505485 w 1505485"/>
              <a:gd name="connsiteY3" fmla="*/ 262231 h 518899"/>
            </a:gdLst>
            <a:ahLst/>
            <a:cxnLst>
              <a:cxn ang="0">
                <a:pos x="connsiteX0" y="connsiteY0"/>
              </a:cxn>
              <a:cxn ang="0">
                <a:pos x="connsiteX1" y="connsiteY1"/>
              </a:cxn>
              <a:cxn ang="0">
                <a:pos x="connsiteX2" y="connsiteY2"/>
              </a:cxn>
              <a:cxn ang="0">
                <a:pos x="connsiteX3" y="connsiteY3"/>
              </a:cxn>
            </a:cxnLst>
            <a:rect l="l" t="t" r="r" b="b"/>
            <a:pathLst>
              <a:path w="1505485" h="518899" extrusionOk="0">
                <a:moveTo>
                  <a:pt x="0" y="0"/>
                </a:moveTo>
                <a:cubicBezTo>
                  <a:pt x="254300" y="167501"/>
                  <a:pt x="351579" y="463577"/>
                  <a:pt x="434269" y="493167"/>
                </a:cubicBezTo>
                <a:cubicBezTo>
                  <a:pt x="696008" y="670089"/>
                  <a:pt x="966931" y="134699"/>
                  <a:pt x="1106162" y="103114"/>
                </a:cubicBezTo>
                <a:cubicBezTo>
                  <a:pt x="1336335" y="11679"/>
                  <a:pt x="1440323" y="280063"/>
                  <a:pt x="1505485" y="262231"/>
                </a:cubicBezTo>
              </a:path>
            </a:pathLst>
          </a:custGeom>
          <a:noFill/>
          <a:ln w="28575">
            <a:prstDash val="dash"/>
            <a:headEnd type="none" w="med" len="med"/>
            <a:tailEnd type="triangle" w="med" len="med"/>
            <a:extLst>
              <a:ext uri="{C807C97D-BFC1-408E-A445-0C87EB9F89A2}">
                <ask:lineSketchStyleProps xmlns:ask="http://schemas.microsoft.com/office/drawing/2018/sketchyshapes" sd="762028284">
                  <a:custGeom>
                    <a:avLst/>
                    <a:gdLst>
                      <a:gd name="connsiteX0" fmla="*/ 0 w 1505485"/>
                      <a:gd name="connsiteY0" fmla="*/ 0 h 508631"/>
                      <a:gd name="connsiteX1" fmla="*/ 434269 w 1505485"/>
                      <a:gd name="connsiteY1" fmla="*/ 493167 h 508631"/>
                      <a:gd name="connsiteX2" fmla="*/ 1106162 w 1505485"/>
                      <a:gd name="connsiteY2" fmla="*/ 103114 h 508631"/>
                      <a:gd name="connsiteX3" fmla="*/ 1505485 w 1505485"/>
                      <a:gd name="connsiteY3" fmla="*/ 262231 h 508631"/>
                      <a:gd name="connsiteX0" fmla="*/ 0 w 1505485"/>
                      <a:gd name="connsiteY0" fmla="*/ 0 h 518899"/>
                      <a:gd name="connsiteX1" fmla="*/ 434269 w 1505485"/>
                      <a:gd name="connsiteY1" fmla="*/ 493167 h 518899"/>
                      <a:gd name="connsiteX2" fmla="*/ 1106162 w 1505485"/>
                      <a:gd name="connsiteY2" fmla="*/ 103114 h 518899"/>
                      <a:gd name="connsiteX3" fmla="*/ 1505485 w 1505485"/>
                      <a:gd name="connsiteY3" fmla="*/ 262231 h 518899"/>
                    </a:gdLst>
                    <a:ahLst/>
                    <a:cxnLst>
                      <a:cxn ang="0">
                        <a:pos x="connsiteX0" y="connsiteY0"/>
                      </a:cxn>
                      <a:cxn ang="0">
                        <a:pos x="connsiteX1" y="connsiteY1"/>
                      </a:cxn>
                      <a:cxn ang="0">
                        <a:pos x="connsiteX2" y="connsiteY2"/>
                      </a:cxn>
                      <a:cxn ang="0">
                        <a:pos x="connsiteX3" y="connsiteY3"/>
                      </a:cxn>
                    </a:cxnLst>
                    <a:rect l="l" t="t" r="r" b="b"/>
                    <a:pathLst>
                      <a:path w="1505485" h="518899" extrusionOk="0">
                        <a:moveTo>
                          <a:pt x="0" y="0"/>
                        </a:moveTo>
                        <a:cubicBezTo>
                          <a:pt x="250960" y="168271"/>
                          <a:pt x="348464" y="463491"/>
                          <a:pt x="434269" y="493167"/>
                        </a:cubicBezTo>
                        <a:cubicBezTo>
                          <a:pt x="674380" y="636647"/>
                          <a:pt x="951270" y="134761"/>
                          <a:pt x="1106162" y="103114"/>
                        </a:cubicBezTo>
                        <a:cubicBezTo>
                          <a:pt x="1335661" y="27865"/>
                          <a:pt x="1435958" y="261381"/>
                          <a:pt x="1505485" y="262231"/>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21">
            <a:extLst>
              <a:ext uri="{FF2B5EF4-FFF2-40B4-BE49-F238E27FC236}">
                <a16:creationId xmlns:a16="http://schemas.microsoft.com/office/drawing/2014/main" id="{1BBAFA6E-BFA5-8986-26F0-B4AEAB9CC68C}"/>
              </a:ext>
            </a:extLst>
          </p:cNvPr>
          <p:cNvSpPr/>
          <p:nvPr/>
        </p:nvSpPr>
        <p:spPr>
          <a:xfrm rot="2986233" flipV="1">
            <a:off x="2875057" y="4863323"/>
            <a:ext cx="1494148" cy="913666"/>
          </a:xfrm>
          <a:custGeom>
            <a:avLst/>
            <a:gdLst>
              <a:gd name="connsiteX0" fmla="*/ 1494148 w 1494148"/>
              <a:gd name="connsiteY0" fmla="*/ 913666 h 913666"/>
              <a:gd name="connsiteX1" fmla="*/ 988079 w 1494148"/>
              <a:gd name="connsiteY1" fmla="*/ 254338 h 913666"/>
              <a:gd name="connsiteX2" fmla="*/ 7011 w 1494148"/>
              <a:gd name="connsiteY2" fmla="*/ 699376 h 913666"/>
            </a:gdLst>
            <a:ahLst/>
            <a:cxnLst>
              <a:cxn ang="0">
                <a:pos x="connsiteX0" y="connsiteY0"/>
              </a:cxn>
              <a:cxn ang="0">
                <a:pos x="connsiteX1" y="connsiteY1"/>
              </a:cxn>
              <a:cxn ang="0">
                <a:pos x="connsiteX2" y="connsiteY2"/>
              </a:cxn>
            </a:cxnLst>
            <a:rect l="l" t="t" r="r" b="b"/>
            <a:pathLst>
              <a:path w="1494148" h="913666" extrusionOk="0">
                <a:moveTo>
                  <a:pt x="1494148" y="913666"/>
                </a:moveTo>
                <a:cubicBezTo>
                  <a:pt x="1074659" y="570231"/>
                  <a:pt x="1231479" y="418831"/>
                  <a:pt x="988079" y="254338"/>
                </a:cubicBezTo>
                <a:cubicBezTo>
                  <a:pt x="958411" y="169596"/>
                  <a:pt x="-142562" y="-467186"/>
                  <a:pt x="7011" y="699376"/>
                </a:cubicBezTo>
              </a:path>
            </a:pathLst>
          </a:custGeom>
          <a:noFill/>
          <a:ln w="28575">
            <a:prstDash val="dash"/>
            <a:headEnd type="none" w="med" len="med"/>
            <a:tailEnd type="triangle" w="med" len="med"/>
            <a:extLst>
              <a:ext uri="{C807C97D-BFC1-408E-A445-0C87EB9F89A2}">
                <ask:lineSketchStyleProps xmlns:ask="http://schemas.microsoft.com/office/drawing/2018/sketchyshapes" sd="262372587">
                  <a:custGeom>
                    <a:avLst/>
                    <a:gdLst>
                      <a:gd name="connsiteX0" fmla="*/ 1487137 w 1487137"/>
                      <a:gd name="connsiteY0" fmla="*/ 773370 h 773370"/>
                      <a:gd name="connsiteX1" fmla="*/ 981068 w 1487137"/>
                      <a:gd name="connsiteY1" fmla="*/ 114042 h 773370"/>
                      <a:gd name="connsiteX2" fmla="*/ 0 w 1487137"/>
                      <a:gd name="connsiteY2" fmla="*/ 559080 h 773370"/>
                      <a:gd name="connsiteX0" fmla="*/ 1494148 w 1494148"/>
                      <a:gd name="connsiteY0" fmla="*/ 913666 h 913666"/>
                      <a:gd name="connsiteX1" fmla="*/ 988079 w 1494148"/>
                      <a:gd name="connsiteY1" fmla="*/ 254338 h 913666"/>
                      <a:gd name="connsiteX2" fmla="*/ 7011 w 1494148"/>
                      <a:gd name="connsiteY2" fmla="*/ 699376 h 913666"/>
                    </a:gdLst>
                    <a:ahLst/>
                    <a:cxnLst>
                      <a:cxn ang="0">
                        <a:pos x="connsiteX0" y="connsiteY0"/>
                      </a:cxn>
                      <a:cxn ang="0">
                        <a:pos x="connsiteX1" y="connsiteY1"/>
                      </a:cxn>
                      <a:cxn ang="0">
                        <a:pos x="connsiteX2" y="connsiteY2"/>
                      </a:cxn>
                    </a:cxnLst>
                    <a:rect l="l" t="t" r="r" b="b"/>
                    <a:pathLst>
                      <a:path w="1494148" h="913666" extrusionOk="0">
                        <a:moveTo>
                          <a:pt x="1494148" y="913666"/>
                        </a:moveTo>
                        <a:cubicBezTo>
                          <a:pt x="1118610" y="553852"/>
                          <a:pt x="1234768" y="444351"/>
                          <a:pt x="988079" y="254338"/>
                        </a:cubicBezTo>
                        <a:cubicBezTo>
                          <a:pt x="741390" y="64325"/>
                          <a:pt x="-84267" y="-382230"/>
                          <a:pt x="7011" y="699376"/>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23">
            <a:extLst>
              <a:ext uri="{FF2B5EF4-FFF2-40B4-BE49-F238E27FC236}">
                <a16:creationId xmlns:a16="http://schemas.microsoft.com/office/drawing/2014/main" id="{31EBA760-B533-3525-AC42-D85532A783D1}"/>
              </a:ext>
            </a:extLst>
          </p:cNvPr>
          <p:cNvSpPr/>
          <p:nvPr/>
        </p:nvSpPr>
        <p:spPr>
          <a:xfrm>
            <a:off x="7993624" y="5229058"/>
            <a:ext cx="2202425" cy="1449763"/>
          </a:xfrm>
          <a:custGeom>
            <a:avLst/>
            <a:gdLst>
              <a:gd name="connsiteX0" fmla="*/ 2202425 w 2202425"/>
              <a:gd name="connsiteY0" fmla="*/ 894736 h 1449763"/>
              <a:gd name="connsiteX1" fmla="*/ 1484670 w 2202425"/>
              <a:gd name="connsiteY1" fmla="*/ 1445342 h 1449763"/>
              <a:gd name="connsiteX2" fmla="*/ 334296 w 2202425"/>
              <a:gd name="connsiteY2" fmla="*/ 1130710 h 1449763"/>
              <a:gd name="connsiteX3" fmla="*/ 324464 w 2202425"/>
              <a:gd name="connsiteY3" fmla="*/ 717755 h 1449763"/>
              <a:gd name="connsiteX4" fmla="*/ 363793 w 2202425"/>
              <a:gd name="connsiteY4" fmla="*/ 432619 h 1449763"/>
              <a:gd name="connsiteX5" fmla="*/ 0 w 2202425"/>
              <a:gd name="connsiteY5" fmla="*/ 0 h 1449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02425" h="1449763">
                <a:moveTo>
                  <a:pt x="2202425" y="894736"/>
                </a:moveTo>
                <a:cubicBezTo>
                  <a:pt x="1999225" y="1150374"/>
                  <a:pt x="1796025" y="1406013"/>
                  <a:pt x="1484670" y="1445342"/>
                </a:cubicBezTo>
                <a:cubicBezTo>
                  <a:pt x="1173315" y="1484671"/>
                  <a:pt x="527664" y="1251974"/>
                  <a:pt x="334296" y="1130710"/>
                </a:cubicBezTo>
                <a:cubicBezTo>
                  <a:pt x="140928" y="1009446"/>
                  <a:pt x="319548" y="834103"/>
                  <a:pt x="324464" y="717755"/>
                </a:cubicBezTo>
                <a:cubicBezTo>
                  <a:pt x="329380" y="601407"/>
                  <a:pt x="417870" y="552245"/>
                  <a:pt x="363793" y="432619"/>
                </a:cubicBezTo>
                <a:cubicBezTo>
                  <a:pt x="309716" y="312993"/>
                  <a:pt x="154858" y="156496"/>
                  <a:pt x="0" y="0"/>
                </a:cubicBezTo>
              </a:path>
            </a:pathLst>
          </a:custGeom>
          <a:noFill/>
          <a:ln w="28575">
            <a:prstDash val="dash"/>
            <a:headEnd type="none" w="med" len="med"/>
            <a:tailEnd type="triangle" w="med" len="med"/>
            <a:extLst>
              <a:ext uri="{C807C97D-BFC1-408E-A445-0C87EB9F89A2}">
                <ask:lineSketchStyleProps xmlns:ask="http://schemas.microsoft.com/office/drawing/2018/sketchyshapes" sd="2757711525">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descr="A sketch of a printer&#10;&#10;Description automatically generated">
            <a:extLst>
              <a:ext uri="{FF2B5EF4-FFF2-40B4-BE49-F238E27FC236}">
                <a16:creationId xmlns:a16="http://schemas.microsoft.com/office/drawing/2014/main" id="{12107FDE-6324-F161-6BC8-85F17F77A9B6}"/>
              </a:ext>
            </a:extLst>
          </p:cNvPr>
          <p:cNvPicPr>
            <a:picLocks noChangeAspect="1"/>
          </p:cNvPicPr>
          <p:nvPr/>
        </p:nvPicPr>
        <p:blipFill>
          <a:blip r:embed="rId3"/>
          <a:stretch>
            <a:fillRect/>
          </a:stretch>
        </p:blipFill>
        <p:spPr>
          <a:xfrm>
            <a:off x="8800484" y="1605934"/>
            <a:ext cx="1253613" cy="1253613"/>
          </a:xfrm>
          <a:prstGeom prst="rect">
            <a:avLst/>
          </a:prstGeom>
        </p:spPr>
      </p:pic>
      <p:pic>
        <p:nvPicPr>
          <p:cNvPr id="37" name="Picture 36" descr="A sketch of a white square object&#10;&#10;Description automatically generated">
            <a:extLst>
              <a:ext uri="{FF2B5EF4-FFF2-40B4-BE49-F238E27FC236}">
                <a16:creationId xmlns:a16="http://schemas.microsoft.com/office/drawing/2014/main" id="{666F8D0F-CBE7-C187-D229-0697F55047BF}"/>
              </a:ext>
            </a:extLst>
          </p:cNvPr>
          <p:cNvPicPr>
            <a:picLocks noChangeAspect="1"/>
          </p:cNvPicPr>
          <p:nvPr/>
        </p:nvPicPr>
        <p:blipFill>
          <a:blip r:embed="rId4"/>
          <a:stretch>
            <a:fillRect/>
          </a:stretch>
        </p:blipFill>
        <p:spPr>
          <a:xfrm>
            <a:off x="9693905" y="1657384"/>
            <a:ext cx="1963343" cy="1121910"/>
          </a:xfrm>
          <a:prstGeom prst="rect">
            <a:avLst/>
          </a:prstGeom>
        </p:spPr>
      </p:pic>
      <p:sp>
        <p:nvSpPr>
          <p:cNvPr id="38" name="TextBox 37">
            <a:extLst>
              <a:ext uri="{FF2B5EF4-FFF2-40B4-BE49-F238E27FC236}">
                <a16:creationId xmlns:a16="http://schemas.microsoft.com/office/drawing/2014/main" id="{9AA50D56-E66A-7F5F-6054-5F6B36599F27}"/>
              </a:ext>
            </a:extLst>
          </p:cNvPr>
          <p:cNvSpPr txBox="1"/>
          <p:nvPr/>
        </p:nvSpPr>
        <p:spPr>
          <a:xfrm>
            <a:off x="9015895" y="1483861"/>
            <a:ext cx="976420"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Printers</a:t>
            </a:r>
          </a:p>
        </p:txBody>
      </p:sp>
      <p:pic>
        <p:nvPicPr>
          <p:cNvPr id="39" name="Picture 38">
            <a:extLst>
              <a:ext uri="{FF2B5EF4-FFF2-40B4-BE49-F238E27FC236}">
                <a16:creationId xmlns:a16="http://schemas.microsoft.com/office/drawing/2014/main" id="{EC59AAFF-B9CD-F618-57CA-46DAADE84244}"/>
              </a:ext>
            </a:extLst>
          </p:cNvPr>
          <p:cNvPicPr>
            <a:picLocks noChangeAspect="1"/>
          </p:cNvPicPr>
          <p:nvPr/>
        </p:nvPicPr>
        <p:blipFill>
          <a:blip r:embed="rId5"/>
          <a:stretch>
            <a:fillRect/>
          </a:stretch>
        </p:blipFill>
        <p:spPr>
          <a:xfrm>
            <a:off x="9625667" y="5320156"/>
            <a:ext cx="2115670" cy="763992"/>
          </a:xfrm>
          <a:prstGeom prst="rect">
            <a:avLst/>
          </a:prstGeom>
        </p:spPr>
      </p:pic>
      <p:pic>
        <p:nvPicPr>
          <p:cNvPr id="40" name="Picture 39">
            <a:extLst>
              <a:ext uri="{FF2B5EF4-FFF2-40B4-BE49-F238E27FC236}">
                <a16:creationId xmlns:a16="http://schemas.microsoft.com/office/drawing/2014/main" id="{6B15BC10-BC1C-4992-8C44-76937D1A983E}"/>
              </a:ext>
            </a:extLst>
          </p:cNvPr>
          <p:cNvPicPr>
            <a:picLocks noChangeAspect="1"/>
          </p:cNvPicPr>
          <p:nvPr/>
        </p:nvPicPr>
        <p:blipFill>
          <a:blip r:embed="rId6"/>
          <a:stretch>
            <a:fillRect/>
          </a:stretch>
        </p:blipFill>
        <p:spPr>
          <a:xfrm>
            <a:off x="6448336" y="4495070"/>
            <a:ext cx="2036098" cy="1304112"/>
          </a:xfrm>
          <a:prstGeom prst="rect">
            <a:avLst/>
          </a:prstGeom>
        </p:spPr>
      </p:pic>
      <p:pic>
        <p:nvPicPr>
          <p:cNvPr id="42" name="Picture 41">
            <a:extLst>
              <a:ext uri="{FF2B5EF4-FFF2-40B4-BE49-F238E27FC236}">
                <a16:creationId xmlns:a16="http://schemas.microsoft.com/office/drawing/2014/main" id="{BC511242-313D-CE4D-99AD-1F8CF6B58180}"/>
              </a:ext>
            </a:extLst>
          </p:cNvPr>
          <p:cNvPicPr>
            <a:picLocks noChangeAspect="1"/>
          </p:cNvPicPr>
          <p:nvPr/>
        </p:nvPicPr>
        <p:blipFill>
          <a:blip r:embed="rId7"/>
          <a:stretch>
            <a:fillRect/>
          </a:stretch>
        </p:blipFill>
        <p:spPr>
          <a:xfrm>
            <a:off x="4173083" y="5850969"/>
            <a:ext cx="2655038" cy="518900"/>
          </a:xfrm>
          <a:prstGeom prst="rect">
            <a:avLst/>
          </a:prstGeom>
        </p:spPr>
      </p:pic>
      <p:pic>
        <p:nvPicPr>
          <p:cNvPr id="45" name="Picture 44" descr="A screenshot of a phone&#10;&#10;Description automatically generated">
            <a:extLst>
              <a:ext uri="{FF2B5EF4-FFF2-40B4-BE49-F238E27FC236}">
                <a16:creationId xmlns:a16="http://schemas.microsoft.com/office/drawing/2014/main" id="{6A17C931-BB61-8FD8-B76C-900C91B3B72B}"/>
              </a:ext>
            </a:extLst>
          </p:cNvPr>
          <p:cNvPicPr>
            <a:picLocks noChangeAspect="1"/>
          </p:cNvPicPr>
          <p:nvPr/>
        </p:nvPicPr>
        <p:blipFill>
          <a:blip r:embed="rId8">
            <a:grayscl/>
          </a:blip>
          <a:stretch>
            <a:fillRect/>
          </a:stretch>
        </p:blipFill>
        <p:spPr>
          <a:xfrm>
            <a:off x="3527358" y="3413882"/>
            <a:ext cx="760074" cy="1173825"/>
          </a:xfrm>
          <a:prstGeom prst="rect">
            <a:avLst/>
          </a:prstGeom>
          <a:ln w="3175">
            <a:solidFill>
              <a:schemeClr val="tx1"/>
            </a:solidFill>
          </a:ln>
        </p:spPr>
      </p:pic>
      <p:pic>
        <p:nvPicPr>
          <p:cNvPr id="47" name="Picture 46">
            <a:extLst>
              <a:ext uri="{FF2B5EF4-FFF2-40B4-BE49-F238E27FC236}">
                <a16:creationId xmlns:a16="http://schemas.microsoft.com/office/drawing/2014/main" id="{E4BAC7E1-F108-5E76-E881-E3B23A988832}"/>
              </a:ext>
            </a:extLst>
          </p:cNvPr>
          <p:cNvPicPr>
            <a:picLocks noChangeAspect="1"/>
          </p:cNvPicPr>
          <p:nvPr/>
        </p:nvPicPr>
        <p:blipFill>
          <a:blip r:embed="rId9"/>
          <a:stretch>
            <a:fillRect/>
          </a:stretch>
        </p:blipFill>
        <p:spPr>
          <a:xfrm>
            <a:off x="2907720" y="684128"/>
            <a:ext cx="2165923" cy="1391385"/>
          </a:xfrm>
          <a:prstGeom prst="rect">
            <a:avLst/>
          </a:prstGeom>
        </p:spPr>
      </p:pic>
      <p:sp>
        <p:nvSpPr>
          <p:cNvPr id="4" name="TextBox 3">
            <a:extLst>
              <a:ext uri="{FF2B5EF4-FFF2-40B4-BE49-F238E27FC236}">
                <a16:creationId xmlns:a16="http://schemas.microsoft.com/office/drawing/2014/main" id="{E9A39AC4-27DA-2E7C-F32A-97E5F3F54D05}"/>
              </a:ext>
            </a:extLst>
          </p:cNvPr>
          <p:cNvSpPr txBox="1"/>
          <p:nvPr/>
        </p:nvSpPr>
        <p:spPr>
          <a:xfrm>
            <a:off x="3635795" y="1079604"/>
            <a:ext cx="899163" cy="584775"/>
          </a:xfrm>
          <a:prstGeom prst="rect">
            <a:avLst/>
          </a:prstGeom>
          <a:solidFill>
            <a:schemeClr val="bg1"/>
          </a:solidFill>
        </p:spPr>
        <p:txBody>
          <a:bodyPr wrap="square">
            <a:spAutoFit/>
          </a:bodyPr>
          <a:lstStyle/>
          <a:p>
            <a:pPr algn="ctr"/>
            <a:r>
              <a:rPr lang="en-US" sz="1600" b="1" dirty="0">
                <a:latin typeface="Ink Free" panose="020F0502020204030204" pitchFamily="34" charset="0"/>
                <a:ea typeface="Heiti TC Medium" pitchFamily="2" charset="-128"/>
              </a:rPr>
              <a:t>Testing Circle</a:t>
            </a:r>
          </a:p>
        </p:txBody>
      </p:sp>
    </p:spTree>
    <p:extLst>
      <p:ext uri="{BB962C8B-B14F-4D97-AF65-F5344CB8AC3E}">
        <p14:creationId xmlns:p14="http://schemas.microsoft.com/office/powerpoint/2010/main" val="234089135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 program&#10;&#10;Description automatically generated">
            <a:extLst>
              <a:ext uri="{FF2B5EF4-FFF2-40B4-BE49-F238E27FC236}">
                <a16:creationId xmlns:a16="http://schemas.microsoft.com/office/drawing/2014/main" id="{6F3F7632-EC1B-D8D6-98DF-F696F0B42F38}"/>
              </a:ext>
            </a:extLst>
          </p:cNvPr>
          <p:cNvPicPr>
            <a:picLocks noChangeAspect="1"/>
          </p:cNvPicPr>
          <p:nvPr/>
        </p:nvPicPr>
        <p:blipFill>
          <a:blip r:embed="rId2"/>
          <a:stretch>
            <a:fillRect/>
          </a:stretch>
        </p:blipFill>
        <p:spPr>
          <a:xfrm>
            <a:off x="6529753" y="1811307"/>
            <a:ext cx="5584454" cy="3706048"/>
          </a:xfrm>
          <a:prstGeom prst="rect">
            <a:avLst/>
          </a:prstGeom>
        </p:spPr>
      </p:pic>
      <p:pic>
        <p:nvPicPr>
          <p:cNvPr id="5" name="Picture 4" descr="A screenshot of a computer code&#10;&#10;Description automatically generated">
            <a:extLst>
              <a:ext uri="{FF2B5EF4-FFF2-40B4-BE49-F238E27FC236}">
                <a16:creationId xmlns:a16="http://schemas.microsoft.com/office/drawing/2014/main" id="{2E95843C-BCE6-E53A-125E-0A250CDB435B}"/>
              </a:ext>
            </a:extLst>
          </p:cNvPr>
          <p:cNvPicPr>
            <a:picLocks noChangeAspect="1"/>
          </p:cNvPicPr>
          <p:nvPr/>
        </p:nvPicPr>
        <p:blipFill>
          <a:blip r:embed="rId3"/>
          <a:stretch>
            <a:fillRect/>
          </a:stretch>
        </p:blipFill>
        <p:spPr>
          <a:xfrm>
            <a:off x="50394" y="1722817"/>
            <a:ext cx="6421599" cy="3232641"/>
          </a:xfrm>
          <a:prstGeom prst="rect">
            <a:avLst/>
          </a:prstGeom>
        </p:spPr>
      </p:pic>
      <p:cxnSp>
        <p:nvCxnSpPr>
          <p:cNvPr id="6" name="Straight Connector 5">
            <a:extLst>
              <a:ext uri="{FF2B5EF4-FFF2-40B4-BE49-F238E27FC236}">
                <a16:creationId xmlns:a16="http://schemas.microsoft.com/office/drawing/2014/main" id="{0C37D45A-734A-9A7C-7313-9CB6B0E35090}"/>
              </a:ext>
            </a:extLst>
          </p:cNvPr>
          <p:cNvCxnSpPr>
            <a:cxnSpLocks/>
          </p:cNvCxnSpPr>
          <p:nvPr/>
        </p:nvCxnSpPr>
        <p:spPr>
          <a:xfrm>
            <a:off x="6414232" y="416052"/>
            <a:ext cx="0" cy="6025896"/>
          </a:xfrm>
          <a:prstGeom prst="line">
            <a:avLst/>
          </a:prstGeom>
          <a:ln w="381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54056768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 markdown" descr="A screenshot of a phone&#10;&#10;Description automatically generated">
            <a:extLst>
              <a:ext uri="{FF2B5EF4-FFF2-40B4-BE49-F238E27FC236}">
                <a16:creationId xmlns:a16="http://schemas.microsoft.com/office/drawing/2014/main" id="{BCCB9945-0D20-58FE-1B3E-CE23AF9CB035}"/>
              </a:ext>
            </a:extLst>
          </p:cNvPr>
          <p:cNvPicPr>
            <a:picLocks noChangeAspect="1"/>
          </p:cNvPicPr>
          <p:nvPr/>
        </p:nvPicPr>
        <p:blipFill>
          <a:blip r:embed="rId2"/>
          <a:stretch>
            <a:fillRect/>
          </a:stretch>
        </p:blipFill>
        <p:spPr>
          <a:xfrm>
            <a:off x="0" y="0"/>
            <a:ext cx="15379610" cy="84034286"/>
          </a:xfrm>
          <a:prstGeom prst="rect">
            <a:avLst/>
          </a:prstGeom>
        </p:spPr>
      </p:pic>
    </p:spTree>
    <p:extLst>
      <p:ext uri="{BB962C8B-B14F-4D97-AF65-F5344CB8AC3E}">
        <p14:creationId xmlns:p14="http://schemas.microsoft.com/office/powerpoint/2010/main" val="201347456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 markdown" descr="A screenshot of a phone&#10;&#10;Description automatically generated">
            <a:extLst>
              <a:ext uri="{FF2B5EF4-FFF2-40B4-BE49-F238E27FC236}">
                <a16:creationId xmlns:a16="http://schemas.microsoft.com/office/drawing/2014/main" id="{BCCB9945-0D20-58FE-1B3E-CE23AF9CB035}"/>
              </a:ext>
            </a:extLst>
          </p:cNvPr>
          <p:cNvPicPr>
            <a:picLocks noChangeAspect="1"/>
          </p:cNvPicPr>
          <p:nvPr/>
        </p:nvPicPr>
        <p:blipFill>
          <a:blip r:embed="rId2"/>
          <a:stretch>
            <a:fillRect/>
          </a:stretch>
        </p:blipFill>
        <p:spPr>
          <a:xfrm>
            <a:off x="0" y="-35767926"/>
            <a:ext cx="15379610" cy="84034286"/>
          </a:xfrm>
          <a:prstGeom prst="rect">
            <a:avLst/>
          </a:prstGeom>
        </p:spPr>
      </p:pic>
    </p:spTree>
    <p:extLst>
      <p:ext uri="{BB962C8B-B14F-4D97-AF65-F5344CB8AC3E}">
        <p14:creationId xmlns:p14="http://schemas.microsoft.com/office/powerpoint/2010/main" val="36437829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 markdown" descr="A screenshot of a phone&#10;&#10;Description automatically generated">
            <a:extLst>
              <a:ext uri="{FF2B5EF4-FFF2-40B4-BE49-F238E27FC236}">
                <a16:creationId xmlns:a16="http://schemas.microsoft.com/office/drawing/2014/main" id="{BCCB9945-0D20-58FE-1B3E-CE23AF9CB035}"/>
              </a:ext>
            </a:extLst>
          </p:cNvPr>
          <p:cNvPicPr>
            <a:picLocks noChangeAspect="1"/>
          </p:cNvPicPr>
          <p:nvPr/>
        </p:nvPicPr>
        <p:blipFill>
          <a:blip r:embed="rId2"/>
          <a:stretch>
            <a:fillRect/>
          </a:stretch>
        </p:blipFill>
        <p:spPr>
          <a:xfrm>
            <a:off x="0" y="-35755734"/>
            <a:ext cx="15379610" cy="84034286"/>
          </a:xfrm>
          <a:prstGeom prst="rect">
            <a:avLst/>
          </a:prstGeom>
        </p:spPr>
      </p:pic>
    </p:spTree>
    <p:extLst>
      <p:ext uri="{BB962C8B-B14F-4D97-AF65-F5344CB8AC3E}">
        <p14:creationId xmlns:p14="http://schemas.microsoft.com/office/powerpoint/2010/main" val="124032410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2FBBE58-6C29-662D-D45E-AF4D4D24F898}"/>
              </a:ext>
            </a:extLst>
          </p:cNvPr>
          <p:cNvSpPr txBox="1"/>
          <p:nvPr/>
        </p:nvSpPr>
        <p:spPr>
          <a:xfrm>
            <a:off x="2597912" y="461513"/>
            <a:ext cx="7470648" cy="5355312"/>
          </a:xfrm>
          <a:prstGeom prst="rect">
            <a:avLst/>
          </a:prstGeom>
          <a:noFill/>
        </p:spPr>
        <p:txBody>
          <a:bodyPr wrap="square" rtlCol="0">
            <a:spAutoFit/>
          </a:bodyPr>
          <a:lstStyle/>
          <a:p>
            <a:r>
              <a:rPr lang="en-US"/>
              <a:t>Concepts:</a:t>
            </a:r>
          </a:p>
          <a:p>
            <a:endParaRPr lang="en-US"/>
          </a:p>
          <a:p>
            <a:endParaRPr lang="en-US"/>
          </a:p>
          <a:p>
            <a:r>
              <a:rPr lang="en-US" sz="3200"/>
              <a:t>1. Testing Circle</a:t>
            </a:r>
          </a:p>
          <a:p>
            <a:r>
              <a:rPr lang="en-US" sz="3200"/>
              <a:t>2. Approval Tests</a:t>
            </a:r>
          </a:p>
          <a:p>
            <a:r>
              <a:rPr lang="en-US" sz="3200"/>
              <a:t>3. Story Board</a:t>
            </a:r>
          </a:p>
          <a:p>
            <a:r>
              <a:rPr lang="en-US" sz="3200"/>
              <a:t>4. Printers</a:t>
            </a:r>
          </a:p>
          <a:p>
            <a:r>
              <a:rPr lang="en-US" sz="3200"/>
              <a:t>5. Inline Approvals</a:t>
            </a:r>
          </a:p>
          <a:p>
            <a:r>
              <a:rPr lang="en-US" sz="3200"/>
              <a:t>6. </a:t>
            </a:r>
            <a:r>
              <a:rPr lang="en-US" sz="2400">
                <a:latin typeface="Fira Code" pitchFamily="49" charset="0"/>
                <a:ea typeface="Fira Code" pitchFamily="49" charset="0"/>
                <a:cs typeface="Fira Code" pitchFamily="49" charset="0"/>
              </a:rPr>
              <a:t>verifyAll()</a:t>
            </a:r>
            <a:endParaRPr lang="en-US" sz="2800">
              <a:latin typeface="Fira Code" pitchFamily="49" charset="0"/>
              <a:ea typeface="Fira Code" pitchFamily="49" charset="0"/>
              <a:cs typeface="Fira Code" pitchFamily="49" charset="0"/>
            </a:endParaRPr>
          </a:p>
          <a:p>
            <a:r>
              <a:rPr lang="en-US" sz="3200"/>
              <a:t>7. Many of one</a:t>
            </a:r>
          </a:p>
          <a:p>
            <a:r>
              <a:rPr lang="en-US" sz="3200"/>
              <a:t>8. Custom test scenario builders (DSL)</a:t>
            </a:r>
          </a:p>
          <a:p>
            <a:r>
              <a:rPr lang="en-US" sz="3200"/>
              <a:t>9. Alternative </a:t>
            </a:r>
            <a:r>
              <a:rPr lang="en-US" sz="2400">
                <a:highlight>
                  <a:srgbClr val="C0C0C0"/>
                </a:highlight>
                <a:latin typeface="Fira Code" pitchFamily="49" charset="0"/>
                <a:ea typeface="Fira Code" pitchFamily="49" charset="0"/>
                <a:cs typeface="Fira Code" pitchFamily="49" charset="0"/>
              </a:rPr>
              <a:t>.approved.</a:t>
            </a:r>
            <a:r>
              <a:rPr lang="en-US" sz="2800"/>
              <a:t> </a:t>
            </a:r>
            <a:r>
              <a:rPr lang="en-US" sz="3200"/>
              <a:t>files </a:t>
            </a:r>
            <a:r>
              <a:rPr lang="en-US" sz="2800">
                <a:solidFill>
                  <a:srgbClr val="7F7F7F"/>
                </a:solidFill>
              </a:rPr>
              <a:t>(markdown)</a:t>
            </a:r>
            <a:endParaRPr lang="en-US" sz="3200">
              <a:solidFill>
                <a:srgbClr val="7F7F7F"/>
              </a:solidFill>
            </a:endParaRPr>
          </a:p>
        </p:txBody>
      </p:sp>
    </p:spTree>
    <p:extLst>
      <p:ext uri="{BB962C8B-B14F-4D97-AF65-F5344CB8AC3E}">
        <p14:creationId xmlns:p14="http://schemas.microsoft.com/office/powerpoint/2010/main" val="342504800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189992" y="128162"/>
            <a:ext cx="7470648" cy="769441"/>
          </a:xfrm>
          <a:prstGeom prst="rect">
            <a:avLst/>
          </a:prstGeom>
          <a:noFill/>
        </p:spPr>
        <p:txBody>
          <a:bodyPr wrap="square" rtlCol="0">
            <a:spAutoFit/>
          </a:bodyPr>
          <a:lstStyle/>
          <a:p>
            <a:r>
              <a:rPr lang="en-US" sz="4400"/>
              <a:t>learnings</a:t>
            </a:r>
          </a:p>
        </p:txBody>
      </p:sp>
      <p:grpSp>
        <p:nvGrpSpPr>
          <p:cNvPr id="12" name="Group 11">
            <a:extLst>
              <a:ext uri="{FF2B5EF4-FFF2-40B4-BE49-F238E27FC236}">
                <a16:creationId xmlns:a16="http://schemas.microsoft.com/office/drawing/2014/main" id="{B5616799-7C0F-0B9C-E9C6-944CBE6024A3}"/>
              </a:ext>
            </a:extLst>
          </p:cNvPr>
          <p:cNvGrpSpPr/>
          <p:nvPr/>
        </p:nvGrpSpPr>
        <p:grpSpPr>
          <a:xfrm>
            <a:off x="6633575" y="713609"/>
            <a:ext cx="3765242" cy="1352681"/>
            <a:chOff x="8844115" y="4882551"/>
            <a:chExt cx="3765242" cy="1352681"/>
          </a:xfrm>
        </p:grpSpPr>
        <p:sp>
          <p:nvSpPr>
            <p:cNvPr id="2" name="TextBox 1">
              <a:extLst>
                <a:ext uri="{FF2B5EF4-FFF2-40B4-BE49-F238E27FC236}">
                  <a16:creationId xmlns:a16="http://schemas.microsoft.com/office/drawing/2014/main" id="{7499745B-C212-A4EF-609D-890D2D197B62}"/>
                </a:ext>
              </a:extLst>
            </p:cNvPr>
            <p:cNvSpPr txBox="1"/>
            <p:nvPr/>
          </p:nvSpPr>
          <p:spPr>
            <a:xfrm>
              <a:off x="8844115" y="4882551"/>
              <a:ext cx="178947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ApprovalTests</a:t>
              </a:r>
            </a:p>
          </p:txBody>
        </p:sp>
        <p:pic>
          <p:nvPicPr>
            <p:cNvPr id="4" name="Picture 3">
              <a:extLst>
                <a:ext uri="{FF2B5EF4-FFF2-40B4-BE49-F238E27FC236}">
                  <a16:creationId xmlns:a16="http://schemas.microsoft.com/office/drawing/2014/main" id="{43EFC840-DA26-F02E-953D-DF4EED2E0548}"/>
                </a:ext>
              </a:extLst>
            </p:cNvPr>
            <p:cNvPicPr>
              <a:picLocks noChangeAspect="1"/>
            </p:cNvPicPr>
            <p:nvPr/>
          </p:nvPicPr>
          <p:blipFill>
            <a:blip r:embed="rId3"/>
            <a:srcRect/>
            <a:stretch/>
          </p:blipFill>
          <p:spPr>
            <a:xfrm>
              <a:off x="8879871" y="5292962"/>
              <a:ext cx="3729486" cy="942270"/>
            </a:xfrm>
            <a:prstGeom prst="rect">
              <a:avLst/>
            </a:prstGeom>
          </p:spPr>
        </p:pic>
      </p:grpSp>
      <p:grpSp>
        <p:nvGrpSpPr>
          <p:cNvPr id="35" name="Group 34">
            <a:extLst>
              <a:ext uri="{FF2B5EF4-FFF2-40B4-BE49-F238E27FC236}">
                <a16:creationId xmlns:a16="http://schemas.microsoft.com/office/drawing/2014/main" id="{FB93ABCC-073C-F21F-C3D7-7AD9254DAAD7}"/>
              </a:ext>
            </a:extLst>
          </p:cNvPr>
          <p:cNvGrpSpPr/>
          <p:nvPr/>
        </p:nvGrpSpPr>
        <p:grpSpPr>
          <a:xfrm>
            <a:off x="2152106" y="1008697"/>
            <a:ext cx="2165923" cy="1391385"/>
            <a:chOff x="2152106" y="1008697"/>
            <a:chExt cx="2165923" cy="1391385"/>
          </a:xfrm>
        </p:grpSpPr>
        <p:pic>
          <p:nvPicPr>
            <p:cNvPr id="6" name="Picture 5">
              <a:extLst>
                <a:ext uri="{FF2B5EF4-FFF2-40B4-BE49-F238E27FC236}">
                  <a16:creationId xmlns:a16="http://schemas.microsoft.com/office/drawing/2014/main" id="{71A380D4-4764-BEEF-42F9-60FC6BA94B79}"/>
                </a:ext>
              </a:extLst>
            </p:cNvPr>
            <p:cNvPicPr>
              <a:picLocks noChangeAspect="1"/>
            </p:cNvPicPr>
            <p:nvPr/>
          </p:nvPicPr>
          <p:blipFill>
            <a:blip r:embed="rId4"/>
            <a:stretch>
              <a:fillRect/>
            </a:stretch>
          </p:blipFill>
          <p:spPr>
            <a:xfrm>
              <a:off x="2152106" y="1008697"/>
              <a:ext cx="2165923" cy="1391385"/>
            </a:xfrm>
            <a:prstGeom prst="rect">
              <a:avLst/>
            </a:prstGeom>
          </p:spPr>
        </p:pic>
        <p:sp>
          <p:nvSpPr>
            <p:cNvPr id="7" name="TextBox 6">
              <a:extLst>
                <a:ext uri="{FF2B5EF4-FFF2-40B4-BE49-F238E27FC236}">
                  <a16:creationId xmlns:a16="http://schemas.microsoft.com/office/drawing/2014/main" id="{D74DC0E1-ED12-C775-F082-760F66249439}"/>
                </a:ext>
              </a:extLst>
            </p:cNvPr>
            <p:cNvSpPr txBox="1"/>
            <p:nvPr/>
          </p:nvSpPr>
          <p:spPr>
            <a:xfrm>
              <a:off x="2842452" y="1437102"/>
              <a:ext cx="899163" cy="584775"/>
            </a:xfrm>
            <a:prstGeom prst="rect">
              <a:avLst/>
            </a:prstGeom>
            <a:solidFill>
              <a:schemeClr val="bg1"/>
            </a:solidFill>
          </p:spPr>
          <p:txBody>
            <a:bodyPr wrap="square">
              <a:spAutoFit/>
            </a:bodyPr>
            <a:lstStyle/>
            <a:p>
              <a:pPr algn="ctr"/>
              <a:r>
                <a:rPr lang="en-US" sz="1600" b="1" dirty="0">
                  <a:latin typeface="Ink Free" panose="020F0502020204030204" pitchFamily="34" charset="0"/>
                  <a:ea typeface="Heiti TC Medium" pitchFamily="2" charset="-128"/>
                </a:rPr>
                <a:t>Testing Circle</a:t>
              </a:r>
            </a:p>
          </p:txBody>
        </p:sp>
      </p:grpSp>
      <p:grpSp>
        <p:nvGrpSpPr>
          <p:cNvPr id="11" name="Group 10">
            <a:extLst>
              <a:ext uri="{FF2B5EF4-FFF2-40B4-BE49-F238E27FC236}">
                <a16:creationId xmlns:a16="http://schemas.microsoft.com/office/drawing/2014/main" id="{0E98E817-DBB9-D373-4431-BCF298C0AC34}"/>
              </a:ext>
            </a:extLst>
          </p:cNvPr>
          <p:cNvGrpSpPr/>
          <p:nvPr/>
        </p:nvGrpSpPr>
        <p:grpSpPr>
          <a:xfrm>
            <a:off x="1986667" y="2591323"/>
            <a:ext cx="3264314" cy="693207"/>
            <a:chOff x="4235341" y="4958922"/>
            <a:chExt cx="3264314" cy="693207"/>
          </a:xfrm>
        </p:grpSpPr>
        <p:sp>
          <p:nvSpPr>
            <p:cNvPr id="9" name="TextBox 8">
              <a:extLst>
                <a:ext uri="{FF2B5EF4-FFF2-40B4-BE49-F238E27FC236}">
                  <a16:creationId xmlns:a16="http://schemas.microsoft.com/office/drawing/2014/main" id="{EF6A6743-2EC1-7188-B8DC-5CA0E296DB5E}"/>
                </a:ext>
              </a:extLst>
            </p:cNvPr>
            <p:cNvSpPr txBox="1"/>
            <p:nvPr/>
          </p:nvSpPr>
          <p:spPr>
            <a:xfrm>
              <a:off x="4448145" y="5313575"/>
              <a:ext cx="3051510" cy="338554"/>
            </a:xfrm>
            <a:prstGeom prst="rect">
              <a:avLst/>
            </a:prstGeom>
            <a:noFill/>
          </p:spPr>
          <p:txBody>
            <a:bodyPr wrap="square">
              <a:spAutoFit/>
            </a:bodyPr>
            <a:lstStyle/>
            <a:p>
              <a:r>
                <a:rPr lang="en-US" sz="1600">
                  <a:solidFill>
                    <a:srgbClr val="080808"/>
                  </a:solidFill>
                  <a:effectLst/>
                  <a:latin typeface="Ink Free" panose="03080402000500000000" pitchFamily="66" charset="0"/>
                </a:rPr>
                <a:t>verifyConversation(</a:t>
              </a:r>
              <a:r>
                <a:rPr lang="en-US" sz="1600">
                  <a:solidFill>
                    <a:srgbClr val="067D17"/>
                  </a:solidFill>
                  <a:effectLst/>
                  <a:latin typeface="Ink Free" panose="03080402000500000000" pitchFamily="66" charset="0"/>
                </a:rPr>
                <a:t>"hi"</a:t>
              </a:r>
              <a:r>
                <a:rPr lang="en-US" sz="1600">
                  <a:solidFill>
                    <a:srgbClr val="080808"/>
                  </a:solidFill>
                  <a:effectLst/>
                  <a:latin typeface="Ink Free" panose="03080402000500000000" pitchFamily="66" charset="0"/>
                </a:rPr>
                <a:t>);</a:t>
              </a:r>
            </a:p>
          </p:txBody>
        </p:sp>
        <p:sp>
          <p:nvSpPr>
            <p:cNvPr id="10" name="TextBox 9">
              <a:extLst>
                <a:ext uri="{FF2B5EF4-FFF2-40B4-BE49-F238E27FC236}">
                  <a16:creationId xmlns:a16="http://schemas.microsoft.com/office/drawing/2014/main" id="{E7FB702A-A3D0-5561-6649-75645D0FA788}"/>
                </a:ext>
              </a:extLst>
            </p:cNvPr>
            <p:cNvSpPr txBox="1"/>
            <p:nvPr/>
          </p:nvSpPr>
          <p:spPr>
            <a:xfrm>
              <a:off x="4235341" y="4958922"/>
              <a:ext cx="2654713"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Convenience Functions</a:t>
              </a:r>
            </a:p>
          </p:txBody>
        </p:sp>
      </p:grpSp>
      <p:grpSp>
        <p:nvGrpSpPr>
          <p:cNvPr id="5" name="Group 4">
            <a:extLst>
              <a:ext uri="{FF2B5EF4-FFF2-40B4-BE49-F238E27FC236}">
                <a16:creationId xmlns:a16="http://schemas.microsoft.com/office/drawing/2014/main" id="{85F440E5-F371-FC70-2C7B-80EA8961B094}"/>
              </a:ext>
            </a:extLst>
          </p:cNvPr>
          <p:cNvGrpSpPr/>
          <p:nvPr/>
        </p:nvGrpSpPr>
        <p:grpSpPr>
          <a:xfrm>
            <a:off x="4269310" y="273686"/>
            <a:ext cx="1963343" cy="1373381"/>
            <a:chOff x="3222028" y="4218542"/>
            <a:chExt cx="1963343" cy="1373381"/>
          </a:xfrm>
        </p:grpSpPr>
        <p:sp>
          <p:nvSpPr>
            <p:cNvPr id="8" name="TextBox 7">
              <a:extLst>
                <a:ext uri="{FF2B5EF4-FFF2-40B4-BE49-F238E27FC236}">
                  <a16:creationId xmlns:a16="http://schemas.microsoft.com/office/drawing/2014/main" id="{98AB95BF-D514-B58C-CE98-E8371CCBD021}"/>
                </a:ext>
              </a:extLst>
            </p:cNvPr>
            <p:cNvSpPr txBox="1"/>
            <p:nvPr/>
          </p:nvSpPr>
          <p:spPr>
            <a:xfrm>
              <a:off x="3377265" y="4218542"/>
              <a:ext cx="162302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 Storyboard</a:t>
              </a:r>
            </a:p>
          </p:txBody>
        </p:sp>
        <p:pic>
          <p:nvPicPr>
            <p:cNvPr id="13" name="Picture 12" descr="A sketch of a white square object&#10;&#10;Description automatically generated">
              <a:extLst>
                <a:ext uri="{FF2B5EF4-FFF2-40B4-BE49-F238E27FC236}">
                  <a16:creationId xmlns:a16="http://schemas.microsoft.com/office/drawing/2014/main" id="{EA26E6E3-5D96-0E50-9BD2-4BE2ADD01076}"/>
                </a:ext>
              </a:extLst>
            </p:cNvPr>
            <p:cNvPicPr>
              <a:picLocks noChangeAspect="1"/>
            </p:cNvPicPr>
            <p:nvPr/>
          </p:nvPicPr>
          <p:blipFill>
            <a:blip r:embed="rId5"/>
            <a:stretch>
              <a:fillRect/>
            </a:stretch>
          </p:blipFill>
          <p:spPr>
            <a:xfrm>
              <a:off x="3222028" y="4470013"/>
              <a:ext cx="1963343" cy="1121910"/>
            </a:xfrm>
            <a:prstGeom prst="rect">
              <a:avLst/>
            </a:prstGeom>
          </p:spPr>
        </p:pic>
      </p:grpSp>
      <p:grpSp>
        <p:nvGrpSpPr>
          <p:cNvPr id="17" name="Group 16">
            <a:extLst>
              <a:ext uri="{FF2B5EF4-FFF2-40B4-BE49-F238E27FC236}">
                <a16:creationId xmlns:a16="http://schemas.microsoft.com/office/drawing/2014/main" id="{97717239-6552-60DB-B00B-6076E3BBA9B6}"/>
              </a:ext>
            </a:extLst>
          </p:cNvPr>
          <p:cNvGrpSpPr/>
          <p:nvPr/>
        </p:nvGrpSpPr>
        <p:grpSpPr>
          <a:xfrm>
            <a:off x="5057371" y="1604634"/>
            <a:ext cx="1406013" cy="1657484"/>
            <a:chOff x="5910920" y="4322502"/>
            <a:chExt cx="1406013" cy="1657484"/>
          </a:xfrm>
        </p:grpSpPr>
        <p:pic>
          <p:nvPicPr>
            <p:cNvPr id="18" name="Picture 17" descr="A sketch of a printer&#10;&#10;Description automatically generated">
              <a:extLst>
                <a:ext uri="{FF2B5EF4-FFF2-40B4-BE49-F238E27FC236}">
                  <a16:creationId xmlns:a16="http://schemas.microsoft.com/office/drawing/2014/main" id="{1D60FA2E-693C-4E14-4B04-B46699BFFD31}"/>
                </a:ext>
              </a:extLst>
            </p:cNvPr>
            <p:cNvPicPr>
              <a:picLocks noChangeAspect="1"/>
            </p:cNvPicPr>
            <p:nvPr/>
          </p:nvPicPr>
          <p:blipFill>
            <a:blip r:embed="rId6"/>
            <a:stretch>
              <a:fillRect/>
            </a:stretch>
          </p:blipFill>
          <p:spPr>
            <a:xfrm>
              <a:off x="5910920" y="4573973"/>
              <a:ext cx="1253613" cy="1253613"/>
            </a:xfrm>
            <a:prstGeom prst="rect">
              <a:avLst/>
            </a:prstGeom>
          </p:spPr>
        </p:pic>
        <p:sp>
          <p:nvSpPr>
            <p:cNvPr id="19" name="TextBox 18">
              <a:extLst>
                <a:ext uri="{FF2B5EF4-FFF2-40B4-BE49-F238E27FC236}">
                  <a16:creationId xmlns:a16="http://schemas.microsoft.com/office/drawing/2014/main" id="{841F315B-CF85-BD7F-0CBB-A5591E4CD788}"/>
                </a:ext>
              </a:extLst>
            </p:cNvPr>
            <p:cNvSpPr txBox="1"/>
            <p:nvPr/>
          </p:nvSpPr>
          <p:spPr>
            <a:xfrm>
              <a:off x="6073154" y="4322502"/>
              <a:ext cx="976420"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Printers</a:t>
              </a:r>
            </a:p>
          </p:txBody>
        </p:sp>
        <p:pic>
          <p:nvPicPr>
            <p:cNvPr id="20" name="Picture 19" descr="A sketch of a printer&#10;&#10;Description automatically generated">
              <a:extLst>
                <a:ext uri="{FF2B5EF4-FFF2-40B4-BE49-F238E27FC236}">
                  <a16:creationId xmlns:a16="http://schemas.microsoft.com/office/drawing/2014/main" id="{2AD04723-062B-9CD2-4D7F-FB7F57232B38}"/>
                </a:ext>
              </a:extLst>
            </p:cNvPr>
            <p:cNvPicPr>
              <a:picLocks noChangeAspect="1"/>
            </p:cNvPicPr>
            <p:nvPr/>
          </p:nvPicPr>
          <p:blipFill>
            <a:blip r:embed="rId6"/>
            <a:stretch>
              <a:fillRect/>
            </a:stretch>
          </p:blipFill>
          <p:spPr>
            <a:xfrm>
              <a:off x="6063320" y="4726373"/>
              <a:ext cx="1253613" cy="1253613"/>
            </a:xfrm>
            <a:prstGeom prst="rect">
              <a:avLst/>
            </a:prstGeom>
          </p:spPr>
        </p:pic>
      </p:grpSp>
      <p:grpSp>
        <p:nvGrpSpPr>
          <p:cNvPr id="37" name="Group 36">
            <a:extLst>
              <a:ext uri="{FF2B5EF4-FFF2-40B4-BE49-F238E27FC236}">
                <a16:creationId xmlns:a16="http://schemas.microsoft.com/office/drawing/2014/main" id="{C59E56C0-3806-836F-BF79-09F379374ECF}"/>
              </a:ext>
            </a:extLst>
          </p:cNvPr>
          <p:cNvGrpSpPr/>
          <p:nvPr/>
        </p:nvGrpSpPr>
        <p:grpSpPr>
          <a:xfrm>
            <a:off x="150420" y="987831"/>
            <a:ext cx="1828947" cy="1951940"/>
            <a:chOff x="150420" y="987831"/>
            <a:chExt cx="1828947" cy="1951940"/>
          </a:xfrm>
        </p:grpSpPr>
        <p:pic>
          <p:nvPicPr>
            <p:cNvPr id="21" name="Picture 20">
              <a:extLst>
                <a:ext uri="{FF2B5EF4-FFF2-40B4-BE49-F238E27FC236}">
                  <a16:creationId xmlns:a16="http://schemas.microsoft.com/office/drawing/2014/main" id="{5D6EE844-40F4-8C8F-B666-6887E524B80C}"/>
                </a:ext>
              </a:extLst>
            </p:cNvPr>
            <p:cNvPicPr>
              <a:picLocks noChangeAspect="1"/>
            </p:cNvPicPr>
            <p:nvPr/>
          </p:nvPicPr>
          <p:blipFill>
            <a:blip r:embed="rId7"/>
            <a:stretch>
              <a:fillRect/>
            </a:stretch>
          </p:blipFill>
          <p:spPr>
            <a:xfrm>
              <a:off x="335502" y="1295906"/>
              <a:ext cx="1643865" cy="1643865"/>
            </a:xfrm>
            <a:prstGeom prst="rect">
              <a:avLst/>
            </a:prstGeom>
          </p:spPr>
        </p:pic>
        <p:sp>
          <p:nvSpPr>
            <p:cNvPr id="22" name="TextBox 21">
              <a:extLst>
                <a:ext uri="{FF2B5EF4-FFF2-40B4-BE49-F238E27FC236}">
                  <a16:creationId xmlns:a16="http://schemas.microsoft.com/office/drawing/2014/main" id="{DBD73197-F2BA-7CB0-F86B-D43E279B76C5}"/>
                </a:ext>
              </a:extLst>
            </p:cNvPr>
            <p:cNvSpPr txBox="1"/>
            <p:nvPr/>
          </p:nvSpPr>
          <p:spPr>
            <a:xfrm>
              <a:off x="150420" y="987831"/>
              <a:ext cx="162302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Storytelling</a:t>
              </a:r>
            </a:p>
          </p:txBody>
        </p:sp>
      </p:grpSp>
      <p:grpSp>
        <p:nvGrpSpPr>
          <p:cNvPr id="36" name="Group 35">
            <a:extLst>
              <a:ext uri="{FF2B5EF4-FFF2-40B4-BE49-F238E27FC236}">
                <a16:creationId xmlns:a16="http://schemas.microsoft.com/office/drawing/2014/main" id="{26986374-E6AF-D201-2F64-5ACB0D854CD2}"/>
              </a:ext>
            </a:extLst>
          </p:cNvPr>
          <p:cNvGrpSpPr/>
          <p:nvPr/>
        </p:nvGrpSpPr>
        <p:grpSpPr>
          <a:xfrm>
            <a:off x="6633575" y="2401601"/>
            <a:ext cx="2933587" cy="1476433"/>
            <a:chOff x="6732150" y="2401601"/>
            <a:chExt cx="2933587" cy="1476433"/>
          </a:xfrm>
        </p:grpSpPr>
        <p:sp>
          <p:nvSpPr>
            <p:cNvPr id="23" name="TextBox 22">
              <a:extLst>
                <a:ext uri="{FF2B5EF4-FFF2-40B4-BE49-F238E27FC236}">
                  <a16:creationId xmlns:a16="http://schemas.microsoft.com/office/drawing/2014/main" id="{807D37C1-E9A1-E21E-D5CC-7A589C8DE60B}"/>
                </a:ext>
              </a:extLst>
            </p:cNvPr>
            <p:cNvSpPr txBox="1"/>
            <p:nvPr/>
          </p:nvSpPr>
          <p:spPr>
            <a:xfrm>
              <a:off x="6732150" y="2401601"/>
              <a:ext cx="1484671" cy="338554"/>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Inline</a:t>
              </a:r>
            </a:p>
          </p:txBody>
        </p:sp>
        <p:pic>
          <p:nvPicPr>
            <p:cNvPr id="24" name="Picture 23">
              <a:extLst>
                <a:ext uri="{FF2B5EF4-FFF2-40B4-BE49-F238E27FC236}">
                  <a16:creationId xmlns:a16="http://schemas.microsoft.com/office/drawing/2014/main" id="{52AA8AB0-65C0-CF9E-CF2E-DE4594099314}"/>
                </a:ext>
              </a:extLst>
            </p:cNvPr>
            <p:cNvPicPr>
              <a:picLocks noChangeAspect="1"/>
            </p:cNvPicPr>
            <p:nvPr/>
          </p:nvPicPr>
          <p:blipFill>
            <a:blip r:embed="rId8"/>
            <a:stretch>
              <a:fillRect/>
            </a:stretch>
          </p:blipFill>
          <p:spPr>
            <a:xfrm>
              <a:off x="6767906" y="2831595"/>
              <a:ext cx="2897831" cy="1046439"/>
            </a:xfrm>
            <a:prstGeom prst="rect">
              <a:avLst/>
            </a:prstGeom>
          </p:spPr>
        </p:pic>
      </p:grpSp>
      <p:grpSp>
        <p:nvGrpSpPr>
          <p:cNvPr id="40" name="Group 39">
            <a:extLst>
              <a:ext uri="{FF2B5EF4-FFF2-40B4-BE49-F238E27FC236}">
                <a16:creationId xmlns:a16="http://schemas.microsoft.com/office/drawing/2014/main" id="{2570F230-39E6-0711-D99D-DE435AFB388F}"/>
              </a:ext>
            </a:extLst>
          </p:cNvPr>
          <p:cNvGrpSpPr/>
          <p:nvPr/>
        </p:nvGrpSpPr>
        <p:grpSpPr>
          <a:xfrm>
            <a:off x="7548592" y="4491314"/>
            <a:ext cx="2684653" cy="2155465"/>
            <a:chOff x="7548592" y="4491314"/>
            <a:chExt cx="2684653" cy="2155465"/>
          </a:xfrm>
        </p:grpSpPr>
        <p:sp>
          <p:nvSpPr>
            <p:cNvPr id="25" name="TextBox 24">
              <a:extLst>
                <a:ext uri="{FF2B5EF4-FFF2-40B4-BE49-F238E27FC236}">
                  <a16:creationId xmlns:a16="http://schemas.microsoft.com/office/drawing/2014/main" id="{582E8F66-8614-76BD-88F1-884B9EBABCE2}"/>
                </a:ext>
              </a:extLst>
            </p:cNvPr>
            <p:cNvSpPr txBox="1"/>
            <p:nvPr/>
          </p:nvSpPr>
          <p:spPr>
            <a:xfrm>
              <a:off x="7548592" y="4491314"/>
              <a:ext cx="1484671" cy="338554"/>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Verify all</a:t>
              </a:r>
            </a:p>
          </p:txBody>
        </p:sp>
        <p:pic>
          <p:nvPicPr>
            <p:cNvPr id="26" name="Picture 25">
              <a:extLst>
                <a:ext uri="{FF2B5EF4-FFF2-40B4-BE49-F238E27FC236}">
                  <a16:creationId xmlns:a16="http://schemas.microsoft.com/office/drawing/2014/main" id="{DB0DE867-5CD0-4998-8DA3-90A14D157F93}"/>
                </a:ext>
              </a:extLst>
            </p:cNvPr>
            <p:cNvPicPr>
              <a:picLocks noChangeAspect="1"/>
            </p:cNvPicPr>
            <p:nvPr/>
          </p:nvPicPr>
          <p:blipFill>
            <a:blip r:embed="rId9"/>
            <a:stretch>
              <a:fillRect/>
            </a:stretch>
          </p:blipFill>
          <p:spPr>
            <a:xfrm>
              <a:off x="7555837" y="4931911"/>
              <a:ext cx="2677408" cy="1714868"/>
            </a:xfrm>
            <a:prstGeom prst="rect">
              <a:avLst/>
            </a:prstGeom>
          </p:spPr>
        </p:pic>
      </p:grpSp>
      <p:grpSp>
        <p:nvGrpSpPr>
          <p:cNvPr id="39" name="Group 38">
            <a:extLst>
              <a:ext uri="{FF2B5EF4-FFF2-40B4-BE49-F238E27FC236}">
                <a16:creationId xmlns:a16="http://schemas.microsoft.com/office/drawing/2014/main" id="{6F4F2986-938B-B696-48B7-A9155D8E5A4D}"/>
              </a:ext>
            </a:extLst>
          </p:cNvPr>
          <p:cNvGrpSpPr/>
          <p:nvPr/>
        </p:nvGrpSpPr>
        <p:grpSpPr>
          <a:xfrm>
            <a:off x="4346870" y="4505177"/>
            <a:ext cx="2953035" cy="2319567"/>
            <a:chOff x="4346870" y="4505177"/>
            <a:chExt cx="2953035" cy="2319567"/>
          </a:xfrm>
        </p:grpSpPr>
        <p:pic>
          <p:nvPicPr>
            <p:cNvPr id="27" name="Picture 26" descr="A drawing of a forest&#10;&#10;Description automatically generated">
              <a:extLst>
                <a:ext uri="{FF2B5EF4-FFF2-40B4-BE49-F238E27FC236}">
                  <a16:creationId xmlns:a16="http://schemas.microsoft.com/office/drawing/2014/main" id="{59B43FDC-646D-D5FA-B082-C2C6593582F6}"/>
                </a:ext>
              </a:extLst>
            </p:cNvPr>
            <p:cNvPicPr>
              <a:picLocks noChangeAspect="1"/>
            </p:cNvPicPr>
            <p:nvPr/>
          </p:nvPicPr>
          <p:blipFill>
            <a:blip r:embed="rId10"/>
            <a:stretch>
              <a:fillRect/>
            </a:stretch>
          </p:blipFill>
          <p:spPr>
            <a:xfrm>
              <a:off x="4837999" y="4890620"/>
              <a:ext cx="1970776" cy="1934124"/>
            </a:xfrm>
            <a:prstGeom prst="rect">
              <a:avLst/>
            </a:prstGeom>
          </p:spPr>
        </p:pic>
        <p:sp>
          <p:nvSpPr>
            <p:cNvPr id="28" name="TextBox 27">
              <a:extLst>
                <a:ext uri="{FF2B5EF4-FFF2-40B4-BE49-F238E27FC236}">
                  <a16:creationId xmlns:a16="http://schemas.microsoft.com/office/drawing/2014/main" id="{93015FA8-2B0A-258A-8458-ED89B5A7B0AE}"/>
                </a:ext>
              </a:extLst>
            </p:cNvPr>
            <p:cNvSpPr txBox="1"/>
            <p:nvPr/>
          </p:nvSpPr>
          <p:spPr>
            <a:xfrm>
              <a:off x="4346870" y="4505177"/>
              <a:ext cx="2953035" cy="338554"/>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See the forest AND the trees</a:t>
              </a:r>
            </a:p>
          </p:txBody>
        </p:sp>
      </p:grpSp>
      <p:grpSp>
        <p:nvGrpSpPr>
          <p:cNvPr id="38" name="Group 37">
            <a:extLst>
              <a:ext uri="{FF2B5EF4-FFF2-40B4-BE49-F238E27FC236}">
                <a16:creationId xmlns:a16="http://schemas.microsoft.com/office/drawing/2014/main" id="{5321665C-68F9-1CA4-25FC-1C2FFB36CD9A}"/>
              </a:ext>
            </a:extLst>
          </p:cNvPr>
          <p:cNvGrpSpPr/>
          <p:nvPr/>
        </p:nvGrpSpPr>
        <p:grpSpPr>
          <a:xfrm>
            <a:off x="1835493" y="3489953"/>
            <a:ext cx="3221878" cy="1015224"/>
            <a:chOff x="1835493" y="3489953"/>
            <a:chExt cx="3221878" cy="1015224"/>
          </a:xfrm>
        </p:grpSpPr>
        <p:sp>
          <p:nvSpPr>
            <p:cNvPr id="29" name="TextBox 28">
              <a:extLst>
                <a:ext uri="{FF2B5EF4-FFF2-40B4-BE49-F238E27FC236}">
                  <a16:creationId xmlns:a16="http://schemas.microsoft.com/office/drawing/2014/main" id="{A118DE80-B97C-4148-360C-BBD22C664E17}"/>
                </a:ext>
              </a:extLst>
            </p:cNvPr>
            <p:cNvSpPr txBox="1"/>
            <p:nvPr/>
          </p:nvSpPr>
          <p:spPr>
            <a:xfrm>
              <a:off x="2388663" y="3489953"/>
              <a:ext cx="2035884" cy="461665"/>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Test Scenario</a:t>
              </a:r>
              <a:r>
                <a:rPr lang="en-US" sz="2400" b="1" dirty="0">
                  <a:latin typeface="Ink Free" panose="020F0502020204030204" pitchFamily="34" charset="0"/>
                  <a:ea typeface="Heiti TC Medium" pitchFamily="2" charset="-128"/>
                </a:rPr>
                <a:t> </a:t>
              </a:r>
              <a:r>
                <a:rPr lang="en-US" sz="1600" b="1" dirty="0">
                  <a:latin typeface="Ink Free" panose="020F0502020204030204" pitchFamily="34" charset="0"/>
                  <a:ea typeface="Heiti TC Medium" pitchFamily="2" charset="-128"/>
                </a:rPr>
                <a:t>DSL</a:t>
              </a:r>
            </a:p>
          </p:txBody>
        </p:sp>
        <p:pic>
          <p:nvPicPr>
            <p:cNvPr id="30" name="Picture 29">
              <a:extLst>
                <a:ext uri="{FF2B5EF4-FFF2-40B4-BE49-F238E27FC236}">
                  <a16:creationId xmlns:a16="http://schemas.microsoft.com/office/drawing/2014/main" id="{8B52F3E4-DB09-F97B-36AB-E554EA6B4483}"/>
                </a:ext>
              </a:extLst>
            </p:cNvPr>
            <p:cNvPicPr>
              <a:picLocks noChangeAspect="1"/>
            </p:cNvPicPr>
            <p:nvPr/>
          </p:nvPicPr>
          <p:blipFill>
            <a:blip r:embed="rId11"/>
            <a:stretch>
              <a:fillRect/>
            </a:stretch>
          </p:blipFill>
          <p:spPr>
            <a:xfrm>
              <a:off x="1835493" y="3875493"/>
              <a:ext cx="3221878" cy="629684"/>
            </a:xfrm>
            <a:prstGeom prst="rect">
              <a:avLst/>
            </a:prstGeom>
          </p:spPr>
        </p:pic>
      </p:grpSp>
      <p:grpSp>
        <p:nvGrpSpPr>
          <p:cNvPr id="41" name="Group 40">
            <a:extLst>
              <a:ext uri="{FF2B5EF4-FFF2-40B4-BE49-F238E27FC236}">
                <a16:creationId xmlns:a16="http://schemas.microsoft.com/office/drawing/2014/main" id="{AE46996E-9D63-C5F8-3CF1-89A954A18AB2}"/>
              </a:ext>
            </a:extLst>
          </p:cNvPr>
          <p:cNvGrpSpPr/>
          <p:nvPr/>
        </p:nvGrpSpPr>
        <p:grpSpPr>
          <a:xfrm>
            <a:off x="10589521" y="4485465"/>
            <a:ext cx="1174733" cy="2044732"/>
            <a:chOff x="10589521" y="4485465"/>
            <a:chExt cx="1174733" cy="2044732"/>
          </a:xfrm>
        </p:grpSpPr>
        <p:sp>
          <p:nvSpPr>
            <p:cNvPr id="33" name="TextBox 32">
              <a:extLst>
                <a:ext uri="{FF2B5EF4-FFF2-40B4-BE49-F238E27FC236}">
                  <a16:creationId xmlns:a16="http://schemas.microsoft.com/office/drawing/2014/main" id="{629AB26A-5AC9-C5EF-7F26-D394B1A2CB24}"/>
                </a:ext>
              </a:extLst>
            </p:cNvPr>
            <p:cNvSpPr txBox="1"/>
            <p:nvPr/>
          </p:nvSpPr>
          <p:spPr>
            <a:xfrm>
              <a:off x="10589521" y="4485465"/>
              <a:ext cx="1174733" cy="338554"/>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Markdown</a:t>
              </a:r>
            </a:p>
          </p:txBody>
        </p:sp>
        <p:pic>
          <p:nvPicPr>
            <p:cNvPr id="34" name="Picture 33" descr="A screenshot of a phone&#10;&#10;Description automatically generated">
              <a:extLst>
                <a:ext uri="{FF2B5EF4-FFF2-40B4-BE49-F238E27FC236}">
                  <a16:creationId xmlns:a16="http://schemas.microsoft.com/office/drawing/2014/main" id="{03AEF150-1700-359B-05DF-775F4442A5C0}"/>
                </a:ext>
              </a:extLst>
            </p:cNvPr>
            <p:cNvPicPr>
              <a:picLocks noChangeAspect="1"/>
            </p:cNvPicPr>
            <p:nvPr/>
          </p:nvPicPr>
          <p:blipFill>
            <a:blip r:embed="rId12">
              <a:grayscl/>
            </a:blip>
            <a:stretch>
              <a:fillRect/>
            </a:stretch>
          </p:blipFill>
          <p:spPr>
            <a:xfrm>
              <a:off x="10630878" y="4843731"/>
              <a:ext cx="1092018" cy="1686466"/>
            </a:xfrm>
            <a:prstGeom prst="rect">
              <a:avLst/>
            </a:prstGeom>
            <a:ln w="3175">
              <a:solidFill>
                <a:schemeClr val="tx1"/>
              </a:solidFill>
            </a:ln>
          </p:spPr>
        </p:pic>
      </p:grpSp>
      <p:sp>
        <p:nvSpPr>
          <p:cNvPr id="46" name="Freeform 45">
            <a:extLst>
              <a:ext uri="{FF2B5EF4-FFF2-40B4-BE49-F238E27FC236}">
                <a16:creationId xmlns:a16="http://schemas.microsoft.com/office/drawing/2014/main" id="{F18A0180-B130-1032-A163-EA747AA6F936}"/>
              </a:ext>
            </a:extLst>
          </p:cNvPr>
          <p:cNvSpPr/>
          <p:nvPr/>
        </p:nvSpPr>
        <p:spPr>
          <a:xfrm rot="10023205" flipV="1">
            <a:off x="2035203" y="1830508"/>
            <a:ext cx="559107" cy="95548"/>
          </a:xfrm>
          <a:custGeom>
            <a:avLst/>
            <a:gdLst>
              <a:gd name="connsiteX0" fmla="*/ 559107 w 559107"/>
              <a:gd name="connsiteY0" fmla="*/ 90092 h 95548"/>
              <a:gd name="connsiteX1" fmla="*/ 0 w 559107"/>
              <a:gd name="connsiteY1" fmla="*/ 57612 h 95548"/>
            </a:gdLst>
            <a:ahLst/>
            <a:cxnLst>
              <a:cxn ang="0">
                <a:pos x="connsiteX0" y="connsiteY0"/>
              </a:cxn>
              <a:cxn ang="0">
                <a:pos x="connsiteX1" y="connsiteY1"/>
              </a:cxn>
            </a:cxnLst>
            <a:rect l="l" t="t" r="r" b="b"/>
            <a:pathLst>
              <a:path w="559107" h="95548" extrusionOk="0">
                <a:moveTo>
                  <a:pt x="559107" y="90092"/>
                </a:moveTo>
                <a:cubicBezTo>
                  <a:pt x="382795" y="-159536"/>
                  <a:pt x="17000" y="220321"/>
                  <a:pt x="0" y="57612"/>
                </a:cubicBezTo>
              </a:path>
            </a:pathLst>
          </a:custGeom>
          <a:noFill/>
          <a:ln w="28575">
            <a:solidFill>
              <a:schemeClr val="accent1">
                <a:lumMod val="60000"/>
                <a:lumOff val="40000"/>
              </a:schemeClr>
            </a:solidFill>
            <a:prstDash val="sysDot"/>
            <a:headEnd type="none" w="med" len="med"/>
            <a:tailEnd type="triangle" w="med" len="med"/>
            <a:extLst>
              <a:ext uri="{C807C97D-BFC1-408E-A445-0C87EB9F89A2}">
                <ask:lineSketchStyleProps xmlns:ask="http://schemas.microsoft.com/office/drawing/2018/sketchyshapes" sd="3337805815">
                  <a:custGeom>
                    <a:avLst/>
                    <a:gdLst>
                      <a:gd name="connsiteX0" fmla="*/ 2555849 w 2555849"/>
                      <a:gd name="connsiteY0" fmla="*/ 437581 h 1347008"/>
                      <a:gd name="connsiteX1" fmla="*/ 1460243 w 2555849"/>
                      <a:gd name="connsiteY1" fmla="*/ 380033 h 1347008"/>
                      <a:gd name="connsiteX2" fmla="*/ 0 w 2555849"/>
                      <a:gd name="connsiteY2" fmla="*/ 1242597 h 1347008"/>
                      <a:gd name="connsiteX0" fmla="*/ 1095606 w 1095606"/>
                      <a:gd name="connsiteY0" fmla="*/ 159622 h 169287"/>
                      <a:gd name="connsiteX1" fmla="*/ 0 w 1095606"/>
                      <a:gd name="connsiteY1" fmla="*/ 102074 h 169287"/>
                    </a:gdLst>
                    <a:ahLst/>
                    <a:cxnLst>
                      <a:cxn ang="0">
                        <a:pos x="connsiteX0" y="connsiteY0"/>
                      </a:cxn>
                      <a:cxn ang="0">
                        <a:pos x="connsiteX1" y="connsiteY1"/>
                      </a:cxn>
                    </a:cxnLst>
                    <a:rect l="l" t="t" r="r" b="b"/>
                    <a:pathLst>
                      <a:path w="1095606" h="169287" extrusionOk="0">
                        <a:moveTo>
                          <a:pt x="1095606" y="159622"/>
                        </a:moveTo>
                        <a:cubicBezTo>
                          <a:pt x="765982" y="-285869"/>
                          <a:pt x="65602" y="371413"/>
                          <a:pt x="0" y="102074"/>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Freeform 46">
            <a:extLst>
              <a:ext uri="{FF2B5EF4-FFF2-40B4-BE49-F238E27FC236}">
                <a16:creationId xmlns:a16="http://schemas.microsoft.com/office/drawing/2014/main" id="{625B6117-8FBC-C662-3A6A-32CFD6CA5B24}"/>
              </a:ext>
            </a:extLst>
          </p:cNvPr>
          <p:cNvSpPr/>
          <p:nvPr/>
        </p:nvSpPr>
        <p:spPr>
          <a:xfrm rot="10023205" flipV="1">
            <a:off x="3962137" y="1147061"/>
            <a:ext cx="554115" cy="303314"/>
          </a:xfrm>
          <a:custGeom>
            <a:avLst/>
            <a:gdLst>
              <a:gd name="connsiteX0" fmla="*/ 554115 w 554115"/>
              <a:gd name="connsiteY0" fmla="*/ 303314 h 303314"/>
              <a:gd name="connsiteX1" fmla="*/ 0 w 554115"/>
              <a:gd name="connsiteY1" fmla="*/ 0 h 303314"/>
            </a:gdLst>
            <a:ahLst/>
            <a:cxnLst>
              <a:cxn ang="0">
                <a:pos x="connsiteX0" y="connsiteY0"/>
              </a:cxn>
              <a:cxn ang="0">
                <a:pos x="connsiteX1" y="connsiteY1"/>
              </a:cxn>
            </a:cxnLst>
            <a:rect l="l" t="t" r="r" b="b"/>
            <a:pathLst>
              <a:path w="554115" h="303314" extrusionOk="0">
                <a:moveTo>
                  <a:pt x="554115" y="303314"/>
                </a:moveTo>
                <a:cubicBezTo>
                  <a:pt x="152721" y="116702"/>
                  <a:pt x="336317" y="45893"/>
                  <a:pt x="0" y="0"/>
                </a:cubicBezTo>
              </a:path>
            </a:pathLst>
          </a:custGeom>
          <a:noFill/>
          <a:ln w="28575">
            <a:solidFill>
              <a:schemeClr val="accent1">
                <a:lumMod val="60000"/>
                <a:lumOff val="40000"/>
              </a:schemeClr>
            </a:solidFill>
            <a:prstDash val="sysDot"/>
            <a:headEnd type="none" w="med" len="med"/>
            <a:tailEnd type="triangle" w="med" len="med"/>
            <a:extLst>
              <a:ext uri="{C807C97D-BFC1-408E-A445-0C87EB9F89A2}">
                <ask:lineSketchStyleProps xmlns:ask="http://schemas.microsoft.com/office/drawing/2018/sketchyshapes" sd="3337805815">
                  <a:custGeom>
                    <a:avLst/>
                    <a:gdLst>
                      <a:gd name="connsiteX0" fmla="*/ 387656 w 387656"/>
                      <a:gd name="connsiteY0" fmla="*/ 364360 h 364360"/>
                      <a:gd name="connsiteX1" fmla="*/ 2455 w 387656"/>
                      <a:gd name="connsiteY1" fmla="*/ 0 h 364360"/>
                      <a:gd name="connsiteX0" fmla="*/ 385201 w 385201"/>
                      <a:gd name="connsiteY0" fmla="*/ 364360 h 364360"/>
                      <a:gd name="connsiteX1" fmla="*/ 0 w 385201"/>
                      <a:gd name="connsiteY1" fmla="*/ 0 h 364360"/>
                    </a:gdLst>
                    <a:ahLst/>
                    <a:cxnLst>
                      <a:cxn ang="0">
                        <a:pos x="connsiteX0" y="connsiteY0"/>
                      </a:cxn>
                      <a:cxn ang="0">
                        <a:pos x="connsiteX1" y="connsiteY1"/>
                      </a:cxn>
                    </a:cxnLst>
                    <a:rect l="l" t="t" r="r" b="b"/>
                    <a:pathLst>
                      <a:path w="385201" h="364360" extrusionOk="0">
                        <a:moveTo>
                          <a:pt x="385201" y="364360"/>
                        </a:moveTo>
                        <a:cubicBezTo>
                          <a:pt x="121286" y="134341"/>
                          <a:pt x="263692" y="21609"/>
                          <a:pt x="0" y="0"/>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Freeform 48">
            <a:extLst>
              <a:ext uri="{FF2B5EF4-FFF2-40B4-BE49-F238E27FC236}">
                <a16:creationId xmlns:a16="http://schemas.microsoft.com/office/drawing/2014/main" id="{1A86C34C-462A-CAFE-32A2-4AE9A449B929}"/>
              </a:ext>
            </a:extLst>
          </p:cNvPr>
          <p:cNvSpPr/>
          <p:nvPr/>
        </p:nvSpPr>
        <p:spPr>
          <a:xfrm rot="15778173" flipV="1">
            <a:off x="4749552" y="1926659"/>
            <a:ext cx="889379" cy="144151"/>
          </a:xfrm>
          <a:custGeom>
            <a:avLst/>
            <a:gdLst>
              <a:gd name="connsiteX0" fmla="*/ 889379 w 889379"/>
              <a:gd name="connsiteY0" fmla="*/ 78381 h 144151"/>
              <a:gd name="connsiteX1" fmla="*/ 0 w 889379"/>
              <a:gd name="connsiteY1" fmla="*/ 107105 h 144151"/>
            </a:gdLst>
            <a:ahLst/>
            <a:cxnLst>
              <a:cxn ang="0">
                <a:pos x="connsiteX0" y="connsiteY0"/>
              </a:cxn>
              <a:cxn ang="0">
                <a:pos x="connsiteX1" y="connsiteY1"/>
              </a:cxn>
            </a:cxnLst>
            <a:rect l="l" t="t" r="r" b="b"/>
            <a:pathLst>
              <a:path w="889379" h="144151" extrusionOk="0">
                <a:moveTo>
                  <a:pt x="889379" y="78381"/>
                </a:moveTo>
                <a:cubicBezTo>
                  <a:pt x="680570" y="-163973"/>
                  <a:pt x="6996" y="276305"/>
                  <a:pt x="0" y="107105"/>
                </a:cubicBezTo>
              </a:path>
            </a:pathLst>
          </a:custGeom>
          <a:noFill/>
          <a:ln w="28575">
            <a:solidFill>
              <a:schemeClr val="accent1">
                <a:lumMod val="60000"/>
                <a:lumOff val="40000"/>
              </a:schemeClr>
            </a:solidFill>
            <a:prstDash val="sysDot"/>
            <a:headEnd type="none" w="med" len="med"/>
            <a:tailEnd type="triangle" w="med" len="med"/>
            <a:extLst>
              <a:ext uri="{C807C97D-BFC1-408E-A445-0C87EB9F89A2}">
                <ask:lineSketchStyleProps xmlns:ask="http://schemas.microsoft.com/office/drawing/2018/sketchyshapes" sd="3337805815">
                  <a:custGeom>
                    <a:avLst/>
                    <a:gdLst>
                      <a:gd name="connsiteX0" fmla="*/ 559107 w 559107"/>
                      <a:gd name="connsiteY0" fmla="*/ 90092 h 95548"/>
                      <a:gd name="connsiteX1" fmla="*/ 0 w 559107"/>
                      <a:gd name="connsiteY1" fmla="*/ 57612 h 95548"/>
                      <a:gd name="connsiteX0" fmla="*/ 889379 w 889379"/>
                      <a:gd name="connsiteY0" fmla="*/ 78381 h 144151"/>
                      <a:gd name="connsiteX1" fmla="*/ 0 w 889379"/>
                      <a:gd name="connsiteY1" fmla="*/ 107105 h 144151"/>
                    </a:gdLst>
                    <a:ahLst/>
                    <a:cxnLst>
                      <a:cxn ang="0">
                        <a:pos x="connsiteX0" y="connsiteY0"/>
                      </a:cxn>
                      <a:cxn ang="0">
                        <a:pos x="connsiteX1" y="connsiteY1"/>
                      </a:cxn>
                    </a:cxnLst>
                    <a:rect l="l" t="t" r="r" b="b"/>
                    <a:pathLst>
                      <a:path w="889379" h="144151" extrusionOk="0">
                        <a:moveTo>
                          <a:pt x="889379" y="78381"/>
                        </a:moveTo>
                        <a:cubicBezTo>
                          <a:pt x="713067" y="-171247"/>
                          <a:pt x="17000" y="269814"/>
                          <a:pt x="0" y="107105"/>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Freeform 49">
            <a:extLst>
              <a:ext uri="{FF2B5EF4-FFF2-40B4-BE49-F238E27FC236}">
                <a16:creationId xmlns:a16="http://schemas.microsoft.com/office/drawing/2014/main" id="{A5AF52D9-9736-C68E-3539-017154F55CEF}"/>
              </a:ext>
            </a:extLst>
          </p:cNvPr>
          <p:cNvSpPr/>
          <p:nvPr/>
        </p:nvSpPr>
        <p:spPr>
          <a:xfrm rot="10160476" flipV="1">
            <a:off x="5951239" y="921393"/>
            <a:ext cx="806953" cy="98576"/>
          </a:xfrm>
          <a:custGeom>
            <a:avLst/>
            <a:gdLst>
              <a:gd name="connsiteX0" fmla="*/ 806953 w 806953"/>
              <a:gd name="connsiteY0" fmla="*/ 92948 h 98576"/>
              <a:gd name="connsiteX1" fmla="*/ 0 w 806953"/>
              <a:gd name="connsiteY1" fmla="*/ 59437 h 98576"/>
            </a:gdLst>
            <a:ahLst/>
            <a:cxnLst>
              <a:cxn ang="0">
                <a:pos x="connsiteX0" y="connsiteY0"/>
              </a:cxn>
              <a:cxn ang="0">
                <a:pos x="connsiteX1" y="connsiteY1"/>
              </a:cxn>
            </a:cxnLst>
            <a:rect l="l" t="t" r="r" b="b"/>
            <a:pathLst>
              <a:path w="806953" h="98576" extrusionOk="0">
                <a:moveTo>
                  <a:pt x="806953" y="92948"/>
                </a:moveTo>
                <a:cubicBezTo>
                  <a:pt x="547329" y="-162692"/>
                  <a:pt x="29230" y="228659"/>
                  <a:pt x="0" y="59437"/>
                </a:cubicBezTo>
              </a:path>
            </a:pathLst>
          </a:custGeom>
          <a:noFill/>
          <a:ln w="28575">
            <a:solidFill>
              <a:schemeClr val="accent1">
                <a:lumMod val="60000"/>
                <a:lumOff val="40000"/>
              </a:schemeClr>
            </a:solidFill>
            <a:prstDash val="sysDot"/>
            <a:headEnd type="none" w="med" len="med"/>
            <a:tailEnd type="triangle" w="med" len="med"/>
            <a:extLst>
              <a:ext uri="{C807C97D-BFC1-408E-A445-0C87EB9F89A2}">
                <ask:lineSketchStyleProps xmlns:ask="http://schemas.microsoft.com/office/drawing/2018/sketchyshapes" sd="3337805815">
                  <a:custGeom>
                    <a:avLst/>
                    <a:gdLst>
                      <a:gd name="connsiteX0" fmla="*/ 2555849 w 2555849"/>
                      <a:gd name="connsiteY0" fmla="*/ 437581 h 1347008"/>
                      <a:gd name="connsiteX1" fmla="*/ 1460243 w 2555849"/>
                      <a:gd name="connsiteY1" fmla="*/ 380033 h 1347008"/>
                      <a:gd name="connsiteX2" fmla="*/ 0 w 2555849"/>
                      <a:gd name="connsiteY2" fmla="*/ 1242597 h 1347008"/>
                      <a:gd name="connsiteX0" fmla="*/ 1095606 w 1095606"/>
                      <a:gd name="connsiteY0" fmla="*/ 159622 h 169287"/>
                      <a:gd name="connsiteX1" fmla="*/ 0 w 1095606"/>
                      <a:gd name="connsiteY1" fmla="*/ 102074 h 169287"/>
                    </a:gdLst>
                    <a:ahLst/>
                    <a:cxnLst>
                      <a:cxn ang="0">
                        <a:pos x="connsiteX0" y="connsiteY0"/>
                      </a:cxn>
                      <a:cxn ang="0">
                        <a:pos x="connsiteX1" y="connsiteY1"/>
                      </a:cxn>
                    </a:cxnLst>
                    <a:rect l="l" t="t" r="r" b="b"/>
                    <a:pathLst>
                      <a:path w="1095606" h="169287" extrusionOk="0">
                        <a:moveTo>
                          <a:pt x="1095606" y="159622"/>
                        </a:moveTo>
                        <a:cubicBezTo>
                          <a:pt x="765982" y="-285869"/>
                          <a:pt x="65602" y="371413"/>
                          <a:pt x="0" y="102074"/>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Freeform 50">
            <a:extLst>
              <a:ext uri="{FF2B5EF4-FFF2-40B4-BE49-F238E27FC236}">
                <a16:creationId xmlns:a16="http://schemas.microsoft.com/office/drawing/2014/main" id="{CDC72B0C-E54E-94AC-4B67-D1E07573AE38}"/>
              </a:ext>
            </a:extLst>
          </p:cNvPr>
          <p:cNvSpPr/>
          <p:nvPr/>
        </p:nvSpPr>
        <p:spPr>
          <a:xfrm rot="10160476" flipV="1">
            <a:off x="6089528" y="1088332"/>
            <a:ext cx="602436" cy="1436560"/>
          </a:xfrm>
          <a:custGeom>
            <a:avLst/>
            <a:gdLst>
              <a:gd name="connsiteX0" fmla="*/ 602436 w 602436"/>
              <a:gd name="connsiteY0" fmla="*/ 22797 h 1436560"/>
              <a:gd name="connsiteX1" fmla="*/ 0 w 602436"/>
              <a:gd name="connsiteY1" fmla="*/ 1426280 h 1436560"/>
            </a:gdLst>
            <a:ahLst/>
            <a:cxnLst>
              <a:cxn ang="0">
                <a:pos x="connsiteX0" y="connsiteY0"/>
              </a:cxn>
              <a:cxn ang="0">
                <a:pos x="connsiteX1" y="connsiteY1"/>
              </a:cxn>
            </a:cxnLst>
            <a:rect l="l" t="t" r="r" b="b"/>
            <a:pathLst>
              <a:path w="602436" h="1436560" extrusionOk="0">
                <a:moveTo>
                  <a:pt x="602436" y="22797"/>
                </a:moveTo>
                <a:cubicBezTo>
                  <a:pt x="158990" y="-217394"/>
                  <a:pt x="19180" y="1606754"/>
                  <a:pt x="0" y="1426280"/>
                </a:cubicBezTo>
              </a:path>
            </a:pathLst>
          </a:custGeom>
          <a:noFill/>
          <a:ln w="28575">
            <a:solidFill>
              <a:schemeClr val="accent1">
                <a:lumMod val="60000"/>
                <a:lumOff val="40000"/>
              </a:schemeClr>
            </a:solidFill>
            <a:prstDash val="sysDot"/>
            <a:headEnd type="none" w="med" len="med"/>
            <a:tailEnd type="triangle" w="med" len="med"/>
            <a:extLst>
              <a:ext uri="{C807C97D-BFC1-408E-A445-0C87EB9F89A2}">
                <ask:lineSketchStyleProps xmlns:ask="http://schemas.microsoft.com/office/drawing/2018/sketchyshapes" sd="3337805815">
                  <a:custGeom>
                    <a:avLst/>
                    <a:gdLst>
                      <a:gd name="connsiteX0" fmla="*/ 806953 w 806953"/>
                      <a:gd name="connsiteY0" fmla="*/ 92948 h 98576"/>
                      <a:gd name="connsiteX1" fmla="*/ 0 w 806953"/>
                      <a:gd name="connsiteY1" fmla="*/ 59437 h 98576"/>
                      <a:gd name="connsiteX0" fmla="*/ 369668 w 369668"/>
                      <a:gd name="connsiteY0" fmla="*/ 23812 h 1500510"/>
                      <a:gd name="connsiteX1" fmla="*/ 0 w 369668"/>
                      <a:gd name="connsiteY1" fmla="*/ 1489773 h 1500510"/>
                    </a:gdLst>
                    <a:ahLst/>
                    <a:cxnLst>
                      <a:cxn ang="0">
                        <a:pos x="connsiteX0" y="connsiteY0"/>
                      </a:cxn>
                      <a:cxn ang="0">
                        <a:pos x="connsiteX1" y="connsiteY1"/>
                      </a:cxn>
                    </a:cxnLst>
                    <a:rect l="l" t="t" r="r" b="b"/>
                    <a:pathLst>
                      <a:path w="369668" h="1500510" extrusionOk="0">
                        <a:moveTo>
                          <a:pt x="369668" y="23812"/>
                        </a:moveTo>
                        <a:cubicBezTo>
                          <a:pt x="110044" y="-231828"/>
                          <a:pt x="29230" y="1658995"/>
                          <a:pt x="0" y="1489773"/>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Freeform 51">
            <a:extLst>
              <a:ext uri="{FF2B5EF4-FFF2-40B4-BE49-F238E27FC236}">
                <a16:creationId xmlns:a16="http://schemas.microsoft.com/office/drawing/2014/main" id="{FF01EBD4-A0CC-CD6F-3FA2-C33CFCD03AFE}"/>
              </a:ext>
            </a:extLst>
          </p:cNvPr>
          <p:cNvSpPr/>
          <p:nvPr/>
        </p:nvSpPr>
        <p:spPr>
          <a:xfrm rot="15778173" flipV="1">
            <a:off x="3168262" y="2483687"/>
            <a:ext cx="275451" cy="45719"/>
          </a:xfrm>
          <a:custGeom>
            <a:avLst/>
            <a:gdLst>
              <a:gd name="connsiteX0" fmla="*/ 275451 w 275451"/>
              <a:gd name="connsiteY0" fmla="*/ 24859 h 45719"/>
              <a:gd name="connsiteX1" fmla="*/ 0 w 275451"/>
              <a:gd name="connsiteY1" fmla="*/ 33969 h 45719"/>
            </a:gdLst>
            <a:ahLst/>
            <a:cxnLst>
              <a:cxn ang="0">
                <a:pos x="connsiteX0" y="connsiteY0"/>
              </a:cxn>
              <a:cxn ang="0">
                <a:pos x="connsiteX1" y="connsiteY1"/>
              </a:cxn>
            </a:cxnLst>
            <a:rect l="l" t="t" r="r" b="b"/>
            <a:pathLst>
              <a:path w="275451" h="45719" extrusionOk="0">
                <a:moveTo>
                  <a:pt x="275451" y="24859"/>
                </a:moveTo>
                <a:cubicBezTo>
                  <a:pt x="212889" y="-52532"/>
                  <a:pt x="-7436" y="93815"/>
                  <a:pt x="0" y="33969"/>
                </a:cubicBezTo>
              </a:path>
            </a:pathLst>
          </a:custGeom>
          <a:noFill/>
          <a:ln w="28575">
            <a:solidFill>
              <a:schemeClr val="accent1">
                <a:lumMod val="60000"/>
                <a:lumOff val="40000"/>
              </a:schemeClr>
            </a:solidFill>
            <a:prstDash val="sysDot"/>
            <a:headEnd type="none" w="med" len="med"/>
            <a:tailEnd type="triangle" w="med" len="med"/>
            <a:extLst>
              <a:ext uri="{C807C97D-BFC1-408E-A445-0C87EB9F89A2}">
                <ask:lineSketchStyleProps xmlns:ask="http://schemas.microsoft.com/office/drawing/2018/sketchyshapes" sd="3337805815">
                  <a:custGeom>
                    <a:avLst/>
                    <a:gdLst>
                      <a:gd name="connsiteX0" fmla="*/ 559107 w 559107"/>
                      <a:gd name="connsiteY0" fmla="*/ 90092 h 95548"/>
                      <a:gd name="connsiteX1" fmla="*/ 0 w 559107"/>
                      <a:gd name="connsiteY1" fmla="*/ 57612 h 95548"/>
                      <a:gd name="connsiteX0" fmla="*/ 889379 w 889379"/>
                      <a:gd name="connsiteY0" fmla="*/ 78381 h 144151"/>
                      <a:gd name="connsiteX1" fmla="*/ 0 w 889379"/>
                      <a:gd name="connsiteY1" fmla="*/ 107105 h 144151"/>
                    </a:gdLst>
                    <a:ahLst/>
                    <a:cxnLst>
                      <a:cxn ang="0">
                        <a:pos x="connsiteX0" y="connsiteY0"/>
                      </a:cxn>
                      <a:cxn ang="0">
                        <a:pos x="connsiteX1" y="connsiteY1"/>
                      </a:cxn>
                    </a:cxnLst>
                    <a:rect l="l" t="t" r="r" b="b"/>
                    <a:pathLst>
                      <a:path w="889379" h="144151" extrusionOk="0">
                        <a:moveTo>
                          <a:pt x="889379" y="78381"/>
                        </a:moveTo>
                        <a:cubicBezTo>
                          <a:pt x="713067" y="-171247"/>
                          <a:pt x="17000" y="269814"/>
                          <a:pt x="0" y="107105"/>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Freeform 53">
            <a:extLst>
              <a:ext uri="{FF2B5EF4-FFF2-40B4-BE49-F238E27FC236}">
                <a16:creationId xmlns:a16="http://schemas.microsoft.com/office/drawing/2014/main" id="{3CBDE141-D07B-D7B5-55A4-35882C8C9F21}"/>
              </a:ext>
            </a:extLst>
          </p:cNvPr>
          <p:cNvSpPr/>
          <p:nvPr/>
        </p:nvSpPr>
        <p:spPr>
          <a:xfrm rot="15778173">
            <a:off x="2952687" y="3396927"/>
            <a:ext cx="270062" cy="67208"/>
          </a:xfrm>
          <a:custGeom>
            <a:avLst/>
            <a:gdLst>
              <a:gd name="connsiteX0" fmla="*/ 270062 w 270062"/>
              <a:gd name="connsiteY0" fmla="*/ 36543 h 67208"/>
              <a:gd name="connsiteX1" fmla="*/ 0 w 270062"/>
              <a:gd name="connsiteY1" fmla="*/ 49935 h 67208"/>
            </a:gdLst>
            <a:ahLst/>
            <a:cxnLst>
              <a:cxn ang="0">
                <a:pos x="connsiteX0" y="connsiteY0"/>
              </a:cxn>
              <a:cxn ang="0">
                <a:pos x="connsiteX1" y="connsiteY1"/>
              </a:cxn>
            </a:cxnLst>
            <a:rect l="l" t="t" r="r" b="b"/>
            <a:pathLst>
              <a:path w="270062" h="67208" extrusionOk="0">
                <a:moveTo>
                  <a:pt x="270062" y="36543"/>
                </a:moveTo>
                <a:cubicBezTo>
                  <a:pt x="194527" y="-74918"/>
                  <a:pt x="-11662" y="136712"/>
                  <a:pt x="0" y="49935"/>
                </a:cubicBezTo>
              </a:path>
            </a:pathLst>
          </a:custGeom>
          <a:noFill/>
          <a:ln w="28575">
            <a:solidFill>
              <a:schemeClr val="accent1">
                <a:lumMod val="60000"/>
                <a:lumOff val="40000"/>
              </a:schemeClr>
            </a:solidFill>
            <a:prstDash val="sysDot"/>
            <a:headEnd type="none" w="med" len="med"/>
            <a:tailEnd type="triangle" w="med" len="med"/>
            <a:extLst>
              <a:ext uri="{C807C97D-BFC1-408E-A445-0C87EB9F89A2}">
                <ask:lineSketchStyleProps xmlns:ask="http://schemas.microsoft.com/office/drawing/2018/sketchyshapes" sd="3337805815">
                  <a:custGeom>
                    <a:avLst/>
                    <a:gdLst>
                      <a:gd name="connsiteX0" fmla="*/ 559107 w 559107"/>
                      <a:gd name="connsiteY0" fmla="*/ 90092 h 95548"/>
                      <a:gd name="connsiteX1" fmla="*/ 0 w 559107"/>
                      <a:gd name="connsiteY1" fmla="*/ 57612 h 95548"/>
                      <a:gd name="connsiteX0" fmla="*/ 889379 w 889379"/>
                      <a:gd name="connsiteY0" fmla="*/ 78381 h 144151"/>
                      <a:gd name="connsiteX1" fmla="*/ 0 w 889379"/>
                      <a:gd name="connsiteY1" fmla="*/ 107105 h 144151"/>
                    </a:gdLst>
                    <a:ahLst/>
                    <a:cxnLst>
                      <a:cxn ang="0">
                        <a:pos x="connsiteX0" y="connsiteY0"/>
                      </a:cxn>
                      <a:cxn ang="0">
                        <a:pos x="connsiteX1" y="connsiteY1"/>
                      </a:cxn>
                    </a:cxnLst>
                    <a:rect l="l" t="t" r="r" b="b"/>
                    <a:pathLst>
                      <a:path w="889379" h="144151" extrusionOk="0">
                        <a:moveTo>
                          <a:pt x="889379" y="78381"/>
                        </a:moveTo>
                        <a:cubicBezTo>
                          <a:pt x="713067" y="-171247"/>
                          <a:pt x="17000" y="269814"/>
                          <a:pt x="0" y="107105"/>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Freeform 54">
            <a:extLst>
              <a:ext uri="{FF2B5EF4-FFF2-40B4-BE49-F238E27FC236}">
                <a16:creationId xmlns:a16="http://schemas.microsoft.com/office/drawing/2014/main" id="{415727DC-329C-75A6-2833-099A254B0E77}"/>
              </a:ext>
            </a:extLst>
          </p:cNvPr>
          <p:cNvSpPr/>
          <p:nvPr/>
        </p:nvSpPr>
        <p:spPr>
          <a:xfrm rot="11576795">
            <a:off x="4598502" y="4294431"/>
            <a:ext cx="1103570" cy="167513"/>
          </a:xfrm>
          <a:custGeom>
            <a:avLst/>
            <a:gdLst>
              <a:gd name="connsiteX0" fmla="*/ 1103570 w 1103570"/>
              <a:gd name="connsiteY0" fmla="*/ 157949 h 167513"/>
              <a:gd name="connsiteX1" fmla="*/ 0 w 1103570"/>
              <a:gd name="connsiteY1" fmla="*/ 101004 h 167513"/>
            </a:gdLst>
            <a:ahLst/>
            <a:cxnLst>
              <a:cxn ang="0">
                <a:pos x="connsiteX0" y="connsiteY0"/>
              </a:cxn>
              <a:cxn ang="0">
                <a:pos x="connsiteX1" y="connsiteY1"/>
              </a:cxn>
            </a:cxnLst>
            <a:rect l="l" t="t" r="r" b="b"/>
            <a:pathLst>
              <a:path w="1103570" h="167513" extrusionOk="0">
                <a:moveTo>
                  <a:pt x="1103570" y="157949"/>
                </a:moveTo>
                <a:cubicBezTo>
                  <a:pt x="745172" y="-276970"/>
                  <a:pt x="29273" y="391402"/>
                  <a:pt x="0" y="101004"/>
                </a:cubicBezTo>
              </a:path>
            </a:pathLst>
          </a:custGeom>
          <a:noFill/>
          <a:ln w="28575">
            <a:solidFill>
              <a:schemeClr val="accent1">
                <a:lumMod val="60000"/>
                <a:lumOff val="40000"/>
              </a:schemeClr>
            </a:solidFill>
            <a:prstDash val="sysDot"/>
            <a:headEnd type="none" w="med" len="med"/>
            <a:tailEnd type="triangle" w="med" len="med"/>
            <a:extLst>
              <a:ext uri="{C807C97D-BFC1-408E-A445-0C87EB9F89A2}">
                <ask:lineSketchStyleProps xmlns:ask="http://schemas.microsoft.com/office/drawing/2018/sketchyshapes" sd="3337805815">
                  <a:custGeom>
                    <a:avLst/>
                    <a:gdLst>
                      <a:gd name="connsiteX0" fmla="*/ 2555849 w 2555849"/>
                      <a:gd name="connsiteY0" fmla="*/ 437581 h 1347008"/>
                      <a:gd name="connsiteX1" fmla="*/ 1460243 w 2555849"/>
                      <a:gd name="connsiteY1" fmla="*/ 380033 h 1347008"/>
                      <a:gd name="connsiteX2" fmla="*/ 0 w 2555849"/>
                      <a:gd name="connsiteY2" fmla="*/ 1242597 h 1347008"/>
                      <a:gd name="connsiteX0" fmla="*/ 1095606 w 1095606"/>
                      <a:gd name="connsiteY0" fmla="*/ 159622 h 169287"/>
                      <a:gd name="connsiteX1" fmla="*/ 0 w 1095606"/>
                      <a:gd name="connsiteY1" fmla="*/ 102074 h 169287"/>
                    </a:gdLst>
                    <a:ahLst/>
                    <a:cxnLst>
                      <a:cxn ang="0">
                        <a:pos x="connsiteX0" y="connsiteY0"/>
                      </a:cxn>
                      <a:cxn ang="0">
                        <a:pos x="connsiteX1" y="connsiteY1"/>
                      </a:cxn>
                    </a:cxnLst>
                    <a:rect l="l" t="t" r="r" b="b"/>
                    <a:pathLst>
                      <a:path w="1095606" h="169287" extrusionOk="0">
                        <a:moveTo>
                          <a:pt x="1095606" y="159622"/>
                        </a:moveTo>
                        <a:cubicBezTo>
                          <a:pt x="765982" y="-285869"/>
                          <a:pt x="65602" y="371413"/>
                          <a:pt x="0" y="102074"/>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Freeform 55">
            <a:extLst>
              <a:ext uri="{FF2B5EF4-FFF2-40B4-BE49-F238E27FC236}">
                <a16:creationId xmlns:a16="http://schemas.microsoft.com/office/drawing/2014/main" id="{065644E2-FAB9-CB90-5950-7F402C72F2A2}"/>
              </a:ext>
            </a:extLst>
          </p:cNvPr>
          <p:cNvSpPr/>
          <p:nvPr/>
        </p:nvSpPr>
        <p:spPr>
          <a:xfrm rot="10023205" flipH="1">
            <a:off x="6003995" y="4116729"/>
            <a:ext cx="1433567" cy="212646"/>
          </a:xfrm>
          <a:custGeom>
            <a:avLst/>
            <a:gdLst>
              <a:gd name="connsiteX0" fmla="*/ 1433567 w 1433567"/>
              <a:gd name="connsiteY0" fmla="*/ 212646 h 212646"/>
              <a:gd name="connsiteX1" fmla="*/ 0 w 1433567"/>
              <a:gd name="connsiteY1" fmla="*/ 48403 h 212646"/>
            </a:gdLst>
            <a:ahLst/>
            <a:cxnLst>
              <a:cxn ang="0">
                <a:pos x="connsiteX0" y="connsiteY0"/>
              </a:cxn>
              <a:cxn ang="0">
                <a:pos x="connsiteX1" y="connsiteY1"/>
              </a:cxn>
            </a:cxnLst>
            <a:rect l="l" t="t" r="r" b="b"/>
            <a:pathLst>
              <a:path w="1433567" h="212646" extrusionOk="0">
                <a:moveTo>
                  <a:pt x="1433567" y="212646"/>
                </a:moveTo>
                <a:cubicBezTo>
                  <a:pt x="870046" y="-332977"/>
                  <a:pt x="5211" y="448472"/>
                  <a:pt x="0" y="48403"/>
                </a:cubicBezTo>
              </a:path>
            </a:pathLst>
          </a:custGeom>
          <a:noFill/>
          <a:ln w="28575">
            <a:solidFill>
              <a:schemeClr val="accent1">
                <a:lumMod val="60000"/>
                <a:lumOff val="40000"/>
              </a:schemeClr>
            </a:solidFill>
            <a:prstDash val="sysDot"/>
            <a:headEnd type="none" w="med" len="med"/>
            <a:tailEnd type="triangle" w="med" len="med"/>
            <a:extLst>
              <a:ext uri="{C807C97D-BFC1-408E-A445-0C87EB9F89A2}">
                <ask:lineSketchStyleProps xmlns:ask="http://schemas.microsoft.com/office/drawing/2018/sketchyshapes" sd="3337805815">
                  <a:custGeom>
                    <a:avLst/>
                    <a:gdLst>
                      <a:gd name="connsiteX0" fmla="*/ 1692588 w 1692588"/>
                      <a:gd name="connsiteY0" fmla="*/ 242252 h 256921"/>
                      <a:gd name="connsiteX1" fmla="*/ 0 w 1692588"/>
                      <a:gd name="connsiteY1" fmla="*/ 154914 h 256921"/>
                      <a:gd name="connsiteX0" fmla="*/ 1685646 w 1685646"/>
                      <a:gd name="connsiteY0" fmla="*/ 250117 h 250117"/>
                      <a:gd name="connsiteX1" fmla="*/ 0 w 1685646"/>
                      <a:gd name="connsiteY1" fmla="*/ 56933 h 250117"/>
                    </a:gdLst>
                    <a:ahLst/>
                    <a:cxnLst>
                      <a:cxn ang="0">
                        <a:pos x="connsiteX0" y="connsiteY0"/>
                      </a:cxn>
                      <a:cxn ang="0">
                        <a:pos x="connsiteX1" y="connsiteY1"/>
                      </a:cxn>
                    </a:cxnLst>
                    <a:rect l="l" t="t" r="r" b="b"/>
                    <a:pathLst>
                      <a:path w="1685646" h="250117" extrusionOk="0">
                        <a:moveTo>
                          <a:pt x="1685646" y="250117"/>
                        </a:moveTo>
                        <a:cubicBezTo>
                          <a:pt x="1073331" y="-402914"/>
                          <a:pt x="80891" y="478972"/>
                          <a:pt x="0" y="56933"/>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Freeform 56">
            <a:extLst>
              <a:ext uri="{FF2B5EF4-FFF2-40B4-BE49-F238E27FC236}">
                <a16:creationId xmlns:a16="http://schemas.microsoft.com/office/drawing/2014/main" id="{96A468C7-85D9-CE68-1B2D-BA33433FB0C4}"/>
              </a:ext>
            </a:extLst>
          </p:cNvPr>
          <p:cNvSpPr/>
          <p:nvPr/>
        </p:nvSpPr>
        <p:spPr>
          <a:xfrm rot="10023205">
            <a:off x="6968431" y="5670774"/>
            <a:ext cx="559107" cy="70349"/>
          </a:xfrm>
          <a:custGeom>
            <a:avLst/>
            <a:gdLst>
              <a:gd name="connsiteX0" fmla="*/ 559107 w 559107"/>
              <a:gd name="connsiteY0" fmla="*/ 66332 h 70349"/>
              <a:gd name="connsiteX1" fmla="*/ 0 w 559107"/>
              <a:gd name="connsiteY1" fmla="*/ 42417 h 70349"/>
            </a:gdLst>
            <a:ahLst/>
            <a:cxnLst>
              <a:cxn ang="0">
                <a:pos x="connsiteX0" y="connsiteY0"/>
              </a:cxn>
              <a:cxn ang="0">
                <a:pos x="connsiteX1" y="connsiteY1"/>
              </a:cxn>
            </a:cxnLst>
            <a:rect l="l" t="t" r="r" b="b"/>
            <a:pathLst>
              <a:path w="559107" h="70349" extrusionOk="0">
                <a:moveTo>
                  <a:pt x="559107" y="66332"/>
                </a:moveTo>
                <a:cubicBezTo>
                  <a:pt x="379377" y="-116218"/>
                  <a:pt x="26583" y="158817"/>
                  <a:pt x="0" y="42417"/>
                </a:cubicBezTo>
              </a:path>
            </a:pathLst>
          </a:custGeom>
          <a:noFill/>
          <a:ln w="28575">
            <a:solidFill>
              <a:schemeClr val="accent1">
                <a:lumMod val="60000"/>
                <a:lumOff val="40000"/>
              </a:schemeClr>
            </a:solidFill>
            <a:prstDash val="sysDot"/>
            <a:headEnd type="none" w="med" len="med"/>
            <a:tailEnd type="triangle" w="med" len="med"/>
            <a:extLst>
              <a:ext uri="{C807C97D-BFC1-408E-A445-0C87EB9F89A2}">
                <ask:lineSketchStyleProps xmlns:ask="http://schemas.microsoft.com/office/drawing/2018/sketchyshapes" sd="3337805815">
                  <a:custGeom>
                    <a:avLst/>
                    <a:gdLst>
                      <a:gd name="connsiteX0" fmla="*/ 2555849 w 2555849"/>
                      <a:gd name="connsiteY0" fmla="*/ 437581 h 1347008"/>
                      <a:gd name="connsiteX1" fmla="*/ 1460243 w 2555849"/>
                      <a:gd name="connsiteY1" fmla="*/ 380033 h 1347008"/>
                      <a:gd name="connsiteX2" fmla="*/ 0 w 2555849"/>
                      <a:gd name="connsiteY2" fmla="*/ 1242597 h 1347008"/>
                      <a:gd name="connsiteX0" fmla="*/ 1095606 w 1095606"/>
                      <a:gd name="connsiteY0" fmla="*/ 159622 h 169287"/>
                      <a:gd name="connsiteX1" fmla="*/ 0 w 1095606"/>
                      <a:gd name="connsiteY1" fmla="*/ 102074 h 169287"/>
                    </a:gdLst>
                    <a:ahLst/>
                    <a:cxnLst>
                      <a:cxn ang="0">
                        <a:pos x="connsiteX0" y="connsiteY0"/>
                      </a:cxn>
                      <a:cxn ang="0">
                        <a:pos x="connsiteX1" y="connsiteY1"/>
                      </a:cxn>
                    </a:cxnLst>
                    <a:rect l="l" t="t" r="r" b="b"/>
                    <a:pathLst>
                      <a:path w="1095606" h="169287" extrusionOk="0">
                        <a:moveTo>
                          <a:pt x="1095606" y="159622"/>
                        </a:moveTo>
                        <a:cubicBezTo>
                          <a:pt x="765982" y="-285869"/>
                          <a:pt x="65602" y="371413"/>
                          <a:pt x="0" y="102074"/>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Freeform 57">
            <a:extLst>
              <a:ext uri="{FF2B5EF4-FFF2-40B4-BE49-F238E27FC236}">
                <a16:creationId xmlns:a16="http://schemas.microsoft.com/office/drawing/2014/main" id="{DA4A3D36-1643-AF1D-2E8D-CFE3939AE24A}"/>
              </a:ext>
            </a:extLst>
          </p:cNvPr>
          <p:cNvSpPr/>
          <p:nvPr/>
        </p:nvSpPr>
        <p:spPr>
          <a:xfrm rot="10023205">
            <a:off x="9717248" y="5337860"/>
            <a:ext cx="779791" cy="207358"/>
          </a:xfrm>
          <a:custGeom>
            <a:avLst/>
            <a:gdLst>
              <a:gd name="connsiteX0" fmla="*/ 779791 w 779791"/>
              <a:gd name="connsiteY0" fmla="*/ 23556 h 207358"/>
              <a:gd name="connsiteX1" fmla="*/ 0 w 779791"/>
              <a:gd name="connsiteY1" fmla="*/ 197057 h 207358"/>
            </a:gdLst>
            <a:ahLst/>
            <a:cxnLst>
              <a:cxn ang="0">
                <a:pos x="connsiteX0" y="connsiteY0"/>
              </a:cxn>
              <a:cxn ang="0">
                <a:pos x="connsiteX1" y="connsiteY1"/>
              </a:cxn>
            </a:cxnLst>
            <a:rect l="l" t="t" r="r" b="b"/>
            <a:pathLst>
              <a:path w="779791" h="207358" extrusionOk="0">
                <a:moveTo>
                  <a:pt x="779791" y="23556"/>
                </a:moveTo>
                <a:cubicBezTo>
                  <a:pt x="580368" y="-89771"/>
                  <a:pt x="11768" y="283883"/>
                  <a:pt x="0" y="197057"/>
                </a:cubicBezTo>
              </a:path>
            </a:pathLst>
          </a:custGeom>
          <a:noFill/>
          <a:ln w="28575">
            <a:solidFill>
              <a:schemeClr val="accent1">
                <a:lumMod val="60000"/>
                <a:lumOff val="40000"/>
              </a:schemeClr>
            </a:solidFill>
            <a:prstDash val="sysDot"/>
            <a:headEnd type="none" w="med" len="med"/>
            <a:tailEnd type="triangle" w="med" len="med"/>
            <a:extLst>
              <a:ext uri="{C807C97D-BFC1-408E-A445-0C87EB9F89A2}">
                <ask:lineSketchStyleProps xmlns:ask="http://schemas.microsoft.com/office/drawing/2018/sketchyshapes" sd="3337805815">
                  <a:custGeom>
                    <a:avLst/>
                    <a:gdLst>
                      <a:gd name="connsiteX0" fmla="*/ 559107 w 559107"/>
                      <a:gd name="connsiteY0" fmla="*/ 43108 h 45719"/>
                      <a:gd name="connsiteX1" fmla="*/ 0 w 559107"/>
                      <a:gd name="connsiteY1" fmla="*/ 27566 h 45719"/>
                      <a:gd name="connsiteX0" fmla="*/ 779791 w 779791"/>
                      <a:gd name="connsiteY0" fmla="*/ 23556 h 207358"/>
                      <a:gd name="connsiteX1" fmla="*/ 0 w 779791"/>
                      <a:gd name="connsiteY1" fmla="*/ 197057 h 207358"/>
                    </a:gdLst>
                    <a:ahLst/>
                    <a:cxnLst>
                      <a:cxn ang="0">
                        <a:pos x="connsiteX0" y="connsiteY0"/>
                      </a:cxn>
                      <a:cxn ang="0">
                        <a:pos x="connsiteX1" y="connsiteY1"/>
                      </a:cxn>
                    </a:cxnLst>
                    <a:rect l="l" t="t" r="r" b="b"/>
                    <a:pathLst>
                      <a:path w="779791" h="207358" extrusionOk="0">
                        <a:moveTo>
                          <a:pt x="779791" y="23556"/>
                        </a:moveTo>
                        <a:cubicBezTo>
                          <a:pt x="600699" y="-94322"/>
                          <a:pt x="29444" y="272414"/>
                          <a:pt x="0" y="197057"/>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45116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wipe(left)">
                                      <p:cBhvr>
                                        <p:cTn id="7" dur="500"/>
                                        <p:tgtEl>
                                          <p:spTgt spid="46"/>
                                        </p:tgtEl>
                                      </p:cBhvr>
                                    </p:animEffect>
                                  </p:childTnLst>
                                </p:cTn>
                              </p:par>
                            </p:childTnLst>
                          </p:cTn>
                        </p:par>
                        <p:par>
                          <p:cTn id="8" fill="hold">
                            <p:stCondLst>
                              <p:cond delay="500"/>
                            </p:stCondLst>
                            <p:childTnLst>
                              <p:par>
                                <p:cTn id="9" presetID="21" presetClass="entr" presetSubtype="1" fill="hold" nodeType="afterEffect">
                                  <p:stCondLst>
                                    <p:cond delay="0"/>
                                  </p:stCondLst>
                                  <p:childTnLst>
                                    <p:set>
                                      <p:cBhvr>
                                        <p:cTn id="10" dur="1" fill="hold">
                                          <p:stCondLst>
                                            <p:cond delay="0"/>
                                          </p:stCondLst>
                                        </p:cTn>
                                        <p:tgtEl>
                                          <p:spTgt spid="35"/>
                                        </p:tgtEl>
                                        <p:attrNameLst>
                                          <p:attrName>style.visibility</p:attrName>
                                        </p:attrNameLst>
                                      </p:cBhvr>
                                      <p:to>
                                        <p:strVal val="visible"/>
                                      </p:to>
                                    </p:set>
                                    <p:animEffect transition="in" filter="wheel(1)">
                                      <p:cBhvr>
                                        <p:cTn id="11" dur="2000"/>
                                        <p:tgtEl>
                                          <p:spTgt spid="35"/>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47"/>
                                        </p:tgtEl>
                                        <p:attrNameLst>
                                          <p:attrName>style.visibility</p:attrName>
                                        </p:attrNameLst>
                                      </p:cBhvr>
                                      <p:to>
                                        <p:strVal val="visible"/>
                                      </p:to>
                                    </p:set>
                                    <p:animEffect transition="in" filter="wipe(left)">
                                      <p:cBhvr>
                                        <p:cTn id="16" dur="500"/>
                                        <p:tgtEl>
                                          <p:spTgt spid="47"/>
                                        </p:tgtEl>
                                      </p:cBhvr>
                                    </p:animEffect>
                                  </p:childTnLst>
                                </p:cTn>
                              </p:par>
                            </p:childTnLst>
                          </p:cTn>
                        </p:par>
                        <p:par>
                          <p:cTn id="17" fill="hold">
                            <p:stCondLst>
                              <p:cond delay="500"/>
                            </p:stCondLst>
                            <p:childTnLst>
                              <p:par>
                                <p:cTn id="18" presetID="22" presetClass="entr" presetSubtype="8" fill="hold" nodeType="after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wipe(left)">
                                      <p:cBhvr>
                                        <p:cTn id="20" dur="500"/>
                                        <p:tgtEl>
                                          <p:spTgt spid="5"/>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1" fill="hold" grpId="0" nodeType="clickEffect">
                                  <p:stCondLst>
                                    <p:cond delay="0"/>
                                  </p:stCondLst>
                                  <p:childTnLst>
                                    <p:set>
                                      <p:cBhvr>
                                        <p:cTn id="24" dur="1" fill="hold">
                                          <p:stCondLst>
                                            <p:cond delay="0"/>
                                          </p:stCondLst>
                                        </p:cTn>
                                        <p:tgtEl>
                                          <p:spTgt spid="49"/>
                                        </p:tgtEl>
                                        <p:attrNameLst>
                                          <p:attrName>style.visibility</p:attrName>
                                        </p:attrNameLst>
                                      </p:cBhvr>
                                      <p:to>
                                        <p:strVal val="visible"/>
                                      </p:to>
                                    </p:set>
                                    <p:animEffect transition="in" filter="wipe(up)">
                                      <p:cBhvr>
                                        <p:cTn id="25" dur="500"/>
                                        <p:tgtEl>
                                          <p:spTgt spid="49"/>
                                        </p:tgtEl>
                                      </p:cBhvr>
                                    </p:animEffect>
                                  </p:childTnLst>
                                </p:cTn>
                              </p:par>
                            </p:childTnLst>
                          </p:cTn>
                        </p:par>
                        <p:par>
                          <p:cTn id="26" fill="hold">
                            <p:stCondLst>
                              <p:cond delay="500"/>
                            </p:stCondLst>
                            <p:childTnLst>
                              <p:par>
                                <p:cTn id="27" presetID="5" presetClass="entr" presetSubtype="10" fill="hold" nodeType="after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checkerboard(across)">
                                      <p:cBhvr>
                                        <p:cTn id="29" dur="500"/>
                                        <p:tgtEl>
                                          <p:spTgt spid="17"/>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50"/>
                                        </p:tgtEl>
                                        <p:attrNameLst>
                                          <p:attrName>style.visibility</p:attrName>
                                        </p:attrNameLst>
                                      </p:cBhvr>
                                      <p:to>
                                        <p:strVal val="visible"/>
                                      </p:to>
                                    </p:set>
                                    <p:animEffect transition="in" filter="wipe(left)">
                                      <p:cBhvr>
                                        <p:cTn id="34" dur="500"/>
                                        <p:tgtEl>
                                          <p:spTgt spid="50"/>
                                        </p:tgtEl>
                                      </p:cBhvr>
                                    </p:animEffect>
                                  </p:childTnLst>
                                </p:cTn>
                              </p:par>
                            </p:childTnLst>
                          </p:cTn>
                        </p:par>
                        <p:par>
                          <p:cTn id="35" fill="hold">
                            <p:stCondLst>
                              <p:cond delay="500"/>
                            </p:stCondLst>
                            <p:childTnLst>
                              <p:par>
                                <p:cTn id="36" presetID="1" presetClass="entr" presetSubtype="0" fill="hold" nodeType="afterEffect">
                                  <p:stCondLst>
                                    <p:cond delay="0"/>
                                  </p:stCondLst>
                                  <p:childTnLst>
                                    <p:set>
                                      <p:cBhvr>
                                        <p:cTn id="37" dur="1" fill="hold">
                                          <p:stCondLst>
                                            <p:cond delay="0"/>
                                          </p:stCondLst>
                                        </p:cTn>
                                        <p:tgtEl>
                                          <p:spTgt spid="12"/>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51"/>
                                        </p:tgtEl>
                                        <p:attrNameLst>
                                          <p:attrName>style.visibility</p:attrName>
                                        </p:attrNameLst>
                                      </p:cBhvr>
                                      <p:to>
                                        <p:strVal val="visible"/>
                                      </p:to>
                                    </p:set>
                                    <p:animEffect transition="in" filter="wipe(left)">
                                      <p:cBhvr>
                                        <p:cTn id="42" dur="500"/>
                                        <p:tgtEl>
                                          <p:spTgt spid="51"/>
                                        </p:tgtEl>
                                      </p:cBhvr>
                                    </p:animEffect>
                                  </p:childTnLst>
                                </p:cTn>
                              </p:par>
                            </p:childTnLst>
                          </p:cTn>
                        </p:par>
                        <p:par>
                          <p:cTn id="43" fill="hold">
                            <p:stCondLst>
                              <p:cond delay="500"/>
                            </p:stCondLst>
                            <p:childTnLst>
                              <p:par>
                                <p:cTn id="44" presetID="1" presetClass="entr" presetSubtype="0" fill="hold" nodeType="afterEffect">
                                  <p:stCondLst>
                                    <p:cond delay="0"/>
                                  </p:stCondLst>
                                  <p:childTnLst>
                                    <p:set>
                                      <p:cBhvr>
                                        <p:cTn id="45" dur="1" fill="hold">
                                          <p:stCondLst>
                                            <p:cond delay="0"/>
                                          </p:stCondLst>
                                        </p:cTn>
                                        <p:tgtEl>
                                          <p:spTgt spid="36"/>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22" presetClass="entr" presetSubtype="1" fill="hold" grpId="0" nodeType="clickEffect">
                                  <p:stCondLst>
                                    <p:cond delay="0"/>
                                  </p:stCondLst>
                                  <p:childTnLst>
                                    <p:set>
                                      <p:cBhvr>
                                        <p:cTn id="49" dur="1" fill="hold">
                                          <p:stCondLst>
                                            <p:cond delay="0"/>
                                          </p:stCondLst>
                                        </p:cTn>
                                        <p:tgtEl>
                                          <p:spTgt spid="52"/>
                                        </p:tgtEl>
                                        <p:attrNameLst>
                                          <p:attrName>style.visibility</p:attrName>
                                        </p:attrNameLst>
                                      </p:cBhvr>
                                      <p:to>
                                        <p:strVal val="visible"/>
                                      </p:to>
                                    </p:set>
                                    <p:animEffect transition="in" filter="wipe(up)">
                                      <p:cBhvr>
                                        <p:cTn id="50" dur="500"/>
                                        <p:tgtEl>
                                          <p:spTgt spid="52"/>
                                        </p:tgtEl>
                                      </p:cBhvr>
                                    </p:animEffect>
                                  </p:childTnLst>
                                </p:cTn>
                              </p:par>
                            </p:childTnLst>
                          </p:cTn>
                        </p:par>
                        <p:par>
                          <p:cTn id="51" fill="hold">
                            <p:stCondLst>
                              <p:cond delay="500"/>
                            </p:stCondLst>
                            <p:childTnLst>
                              <p:par>
                                <p:cTn id="52" presetID="1" presetClass="entr" presetSubtype="0" fill="hold" nodeType="afterEffect">
                                  <p:stCondLst>
                                    <p:cond delay="0"/>
                                  </p:stCondLst>
                                  <p:childTnLst>
                                    <p:set>
                                      <p:cBhvr>
                                        <p:cTn id="53" dur="1" fill="hold">
                                          <p:stCondLst>
                                            <p:cond delay="0"/>
                                          </p:stCondLst>
                                        </p:cTn>
                                        <p:tgtEl>
                                          <p:spTgt spid="11"/>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22" presetClass="entr" presetSubtype="1" fill="hold" grpId="0" nodeType="clickEffect">
                                  <p:stCondLst>
                                    <p:cond delay="0"/>
                                  </p:stCondLst>
                                  <p:childTnLst>
                                    <p:set>
                                      <p:cBhvr>
                                        <p:cTn id="57" dur="1" fill="hold">
                                          <p:stCondLst>
                                            <p:cond delay="0"/>
                                          </p:stCondLst>
                                        </p:cTn>
                                        <p:tgtEl>
                                          <p:spTgt spid="54"/>
                                        </p:tgtEl>
                                        <p:attrNameLst>
                                          <p:attrName>style.visibility</p:attrName>
                                        </p:attrNameLst>
                                      </p:cBhvr>
                                      <p:to>
                                        <p:strVal val="visible"/>
                                      </p:to>
                                    </p:set>
                                    <p:animEffect transition="in" filter="wipe(up)">
                                      <p:cBhvr>
                                        <p:cTn id="58" dur="500"/>
                                        <p:tgtEl>
                                          <p:spTgt spid="54"/>
                                        </p:tgtEl>
                                      </p:cBhvr>
                                    </p:animEffect>
                                  </p:childTnLst>
                                </p:cTn>
                              </p:par>
                            </p:childTnLst>
                          </p:cTn>
                        </p:par>
                        <p:par>
                          <p:cTn id="59" fill="hold">
                            <p:stCondLst>
                              <p:cond delay="500"/>
                            </p:stCondLst>
                            <p:childTnLst>
                              <p:par>
                                <p:cTn id="60" presetID="1" presetClass="entr" presetSubtype="0" fill="hold" nodeType="afterEffect">
                                  <p:stCondLst>
                                    <p:cond delay="0"/>
                                  </p:stCondLst>
                                  <p:childTnLst>
                                    <p:set>
                                      <p:cBhvr>
                                        <p:cTn id="61" dur="1" fill="hold">
                                          <p:stCondLst>
                                            <p:cond delay="0"/>
                                          </p:stCondLst>
                                        </p:cTn>
                                        <p:tgtEl>
                                          <p:spTgt spid="38"/>
                                        </p:tgtEl>
                                        <p:attrNameLst>
                                          <p:attrName>style.visibility</p:attrName>
                                        </p:attrNameLst>
                                      </p:cBhvr>
                                      <p:to>
                                        <p:strVal val="visible"/>
                                      </p:to>
                                    </p:set>
                                  </p:childTnLst>
                                </p:cTn>
                              </p:par>
                            </p:childTnLst>
                          </p:cTn>
                        </p:par>
                      </p:childTnLst>
                    </p:cTn>
                  </p:par>
                  <p:par>
                    <p:cTn id="62" fill="hold">
                      <p:stCondLst>
                        <p:cond delay="indefinite"/>
                      </p:stCondLst>
                      <p:childTnLst>
                        <p:par>
                          <p:cTn id="63" fill="hold">
                            <p:stCondLst>
                              <p:cond delay="0"/>
                            </p:stCondLst>
                            <p:childTnLst>
                              <p:par>
                                <p:cTn id="64" presetID="22" presetClass="entr" presetSubtype="8" fill="hold" grpId="0" nodeType="clickEffect">
                                  <p:stCondLst>
                                    <p:cond delay="0"/>
                                  </p:stCondLst>
                                  <p:childTnLst>
                                    <p:set>
                                      <p:cBhvr>
                                        <p:cTn id="65" dur="1" fill="hold">
                                          <p:stCondLst>
                                            <p:cond delay="0"/>
                                          </p:stCondLst>
                                        </p:cTn>
                                        <p:tgtEl>
                                          <p:spTgt spid="55"/>
                                        </p:tgtEl>
                                        <p:attrNameLst>
                                          <p:attrName>style.visibility</p:attrName>
                                        </p:attrNameLst>
                                      </p:cBhvr>
                                      <p:to>
                                        <p:strVal val="visible"/>
                                      </p:to>
                                    </p:set>
                                    <p:animEffect transition="in" filter="wipe(left)">
                                      <p:cBhvr>
                                        <p:cTn id="66" dur="500"/>
                                        <p:tgtEl>
                                          <p:spTgt spid="55"/>
                                        </p:tgtEl>
                                      </p:cBhvr>
                                    </p:animEffect>
                                  </p:childTnLst>
                                </p:cTn>
                              </p:par>
                              <p:par>
                                <p:cTn id="67" presetID="22" presetClass="entr" presetSubtype="2" fill="hold" grpId="0" nodeType="withEffect">
                                  <p:stCondLst>
                                    <p:cond delay="0"/>
                                  </p:stCondLst>
                                  <p:childTnLst>
                                    <p:set>
                                      <p:cBhvr>
                                        <p:cTn id="68" dur="1" fill="hold">
                                          <p:stCondLst>
                                            <p:cond delay="0"/>
                                          </p:stCondLst>
                                        </p:cTn>
                                        <p:tgtEl>
                                          <p:spTgt spid="56"/>
                                        </p:tgtEl>
                                        <p:attrNameLst>
                                          <p:attrName>style.visibility</p:attrName>
                                        </p:attrNameLst>
                                      </p:cBhvr>
                                      <p:to>
                                        <p:strVal val="visible"/>
                                      </p:to>
                                    </p:set>
                                    <p:animEffect transition="in" filter="wipe(right)">
                                      <p:cBhvr>
                                        <p:cTn id="69" dur="500"/>
                                        <p:tgtEl>
                                          <p:spTgt spid="56"/>
                                        </p:tgtEl>
                                      </p:cBhvr>
                                    </p:animEffect>
                                  </p:childTnLst>
                                </p:cTn>
                              </p:par>
                            </p:childTnLst>
                          </p:cTn>
                        </p:par>
                        <p:par>
                          <p:cTn id="70" fill="hold">
                            <p:stCondLst>
                              <p:cond delay="500"/>
                            </p:stCondLst>
                            <p:childTnLst>
                              <p:par>
                                <p:cTn id="71" presetID="20" presetClass="entr" presetSubtype="0" fill="hold" nodeType="afterEffect">
                                  <p:stCondLst>
                                    <p:cond delay="0"/>
                                  </p:stCondLst>
                                  <p:childTnLst>
                                    <p:set>
                                      <p:cBhvr>
                                        <p:cTn id="72" dur="1" fill="hold">
                                          <p:stCondLst>
                                            <p:cond delay="0"/>
                                          </p:stCondLst>
                                        </p:cTn>
                                        <p:tgtEl>
                                          <p:spTgt spid="39"/>
                                        </p:tgtEl>
                                        <p:attrNameLst>
                                          <p:attrName>style.visibility</p:attrName>
                                        </p:attrNameLst>
                                      </p:cBhvr>
                                      <p:to>
                                        <p:strVal val="visible"/>
                                      </p:to>
                                    </p:set>
                                    <p:animEffect transition="in" filter="wedge">
                                      <p:cBhvr>
                                        <p:cTn id="73" dur="2000"/>
                                        <p:tgtEl>
                                          <p:spTgt spid="39"/>
                                        </p:tgtEl>
                                      </p:cBhvr>
                                    </p:animEffect>
                                  </p:childTnLst>
                                </p:cTn>
                              </p:par>
                            </p:childTnLst>
                          </p:cTn>
                        </p:par>
                      </p:childTnLst>
                    </p:cTn>
                  </p:par>
                  <p:par>
                    <p:cTn id="74" fill="hold">
                      <p:stCondLst>
                        <p:cond delay="indefinite"/>
                      </p:stCondLst>
                      <p:childTnLst>
                        <p:par>
                          <p:cTn id="75" fill="hold">
                            <p:stCondLst>
                              <p:cond delay="0"/>
                            </p:stCondLst>
                            <p:childTnLst>
                              <p:par>
                                <p:cTn id="76" presetID="22" presetClass="entr" presetSubtype="8" fill="hold" grpId="0" nodeType="clickEffect">
                                  <p:stCondLst>
                                    <p:cond delay="0"/>
                                  </p:stCondLst>
                                  <p:childTnLst>
                                    <p:set>
                                      <p:cBhvr>
                                        <p:cTn id="77" dur="1" fill="hold">
                                          <p:stCondLst>
                                            <p:cond delay="0"/>
                                          </p:stCondLst>
                                        </p:cTn>
                                        <p:tgtEl>
                                          <p:spTgt spid="57"/>
                                        </p:tgtEl>
                                        <p:attrNameLst>
                                          <p:attrName>style.visibility</p:attrName>
                                        </p:attrNameLst>
                                      </p:cBhvr>
                                      <p:to>
                                        <p:strVal val="visible"/>
                                      </p:to>
                                    </p:set>
                                    <p:animEffect transition="in" filter="wipe(left)">
                                      <p:cBhvr>
                                        <p:cTn id="78" dur="500"/>
                                        <p:tgtEl>
                                          <p:spTgt spid="57"/>
                                        </p:tgtEl>
                                      </p:cBhvr>
                                    </p:animEffect>
                                  </p:childTnLst>
                                </p:cTn>
                              </p:par>
                            </p:childTnLst>
                          </p:cTn>
                        </p:par>
                        <p:par>
                          <p:cTn id="79" fill="hold">
                            <p:stCondLst>
                              <p:cond delay="500"/>
                            </p:stCondLst>
                            <p:childTnLst>
                              <p:par>
                                <p:cTn id="80" presetID="1" presetClass="entr" presetSubtype="0" fill="hold" nodeType="afterEffect">
                                  <p:stCondLst>
                                    <p:cond delay="0"/>
                                  </p:stCondLst>
                                  <p:childTnLst>
                                    <p:set>
                                      <p:cBhvr>
                                        <p:cTn id="81" dur="1" fill="hold">
                                          <p:stCondLst>
                                            <p:cond delay="0"/>
                                          </p:stCondLst>
                                        </p:cTn>
                                        <p:tgtEl>
                                          <p:spTgt spid="40"/>
                                        </p:tgtEl>
                                        <p:attrNameLst>
                                          <p:attrName>style.visibility</p:attrName>
                                        </p:attrNameLst>
                                      </p:cBhvr>
                                      <p:to>
                                        <p:strVal val="visible"/>
                                      </p:to>
                                    </p:set>
                                  </p:childTnLst>
                                </p:cTn>
                              </p:par>
                            </p:childTnLst>
                          </p:cTn>
                        </p:par>
                      </p:childTnLst>
                    </p:cTn>
                  </p:par>
                  <p:par>
                    <p:cTn id="82" fill="hold">
                      <p:stCondLst>
                        <p:cond delay="indefinite"/>
                      </p:stCondLst>
                      <p:childTnLst>
                        <p:par>
                          <p:cTn id="83" fill="hold">
                            <p:stCondLst>
                              <p:cond delay="0"/>
                            </p:stCondLst>
                            <p:childTnLst>
                              <p:par>
                                <p:cTn id="84" presetID="22" presetClass="entr" presetSubtype="8" fill="hold" grpId="0" nodeType="clickEffect">
                                  <p:stCondLst>
                                    <p:cond delay="0"/>
                                  </p:stCondLst>
                                  <p:childTnLst>
                                    <p:set>
                                      <p:cBhvr>
                                        <p:cTn id="85" dur="1" fill="hold">
                                          <p:stCondLst>
                                            <p:cond delay="0"/>
                                          </p:stCondLst>
                                        </p:cTn>
                                        <p:tgtEl>
                                          <p:spTgt spid="58"/>
                                        </p:tgtEl>
                                        <p:attrNameLst>
                                          <p:attrName>style.visibility</p:attrName>
                                        </p:attrNameLst>
                                      </p:cBhvr>
                                      <p:to>
                                        <p:strVal val="visible"/>
                                      </p:to>
                                    </p:set>
                                    <p:animEffect transition="in" filter="wipe(left)">
                                      <p:cBhvr>
                                        <p:cTn id="86" dur="500"/>
                                        <p:tgtEl>
                                          <p:spTgt spid="58"/>
                                        </p:tgtEl>
                                      </p:cBhvr>
                                    </p:animEffect>
                                  </p:childTnLst>
                                </p:cTn>
                              </p:par>
                            </p:childTnLst>
                          </p:cTn>
                        </p:par>
                        <p:par>
                          <p:cTn id="87" fill="hold">
                            <p:stCondLst>
                              <p:cond delay="500"/>
                            </p:stCondLst>
                            <p:childTnLst>
                              <p:par>
                                <p:cTn id="88" presetID="5" presetClass="entr" presetSubtype="10" fill="hold" nodeType="afterEffect">
                                  <p:stCondLst>
                                    <p:cond delay="0"/>
                                  </p:stCondLst>
                                  <p:childTnLst>
                                    <p:set>
                                      <p:cBhvr>
                                        <p:cTn id="89" dur="1" fill="hold">
                                          <p:stCondLst>
                                            <p:cond delay="0"/>
                                          </p:stCondLst>
                                        </p:cTn>
                                        <p:tgtEl>
                                          <p:spTgt spid="41"/>
                                        </p:tgtEl>
                                        <p:attrNameLst>
                                          <p:attrName>style.visibility</p:attrName>
                                        </p:attrNameLst>
                                      </p:cBhvr>
                                      <p:to>
                                        <p:strVal val="visible"/>
                                      </p:to>
                                    </p:set>
                                    <p:animEffect transition="in" filter="checkerboard(across)">
                                      <p:cBhvr>
                                        <p:cTn id="90"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47" grpId="0" animBg="1"/>
      <p:bldP spid="49" grpId="0" animBg="1"/>
      <p:bldP spid="50" grpId="0" animBg="1"/>
      <p:bldP spid="51" grpId="0" animBg="1"/>
      <p:bldP spid="52" grpId="0" animBg="1"/>
      <p:bldP spid="54" grpId="0" animBg="1"/>
      <p:bldP spid="55" grpId="0" animBg="1"/>
      <p:bldP spid="56" grpId="0" animBg="1"/>
      <p:bldP spid="57" grpId="0" animBg="1"/>
      <p:bldP spid="58"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34BF9-ABC8-6E95-A72F-2D3FA170EE8B}"/>
              </a:ext>
            </a:extLst>
          </p:cNvPr>
          <p:cNvSpPr>
            <a:spLocks noGrp="1"/>
          </p:cNvSpPr>
          <p:nvPr>
            <p:ph type="title"/>
          </p:nvPr>
        </p:nvSpPr>
        <p:spPr>
          <a:xfrm>
            <a:off x="71120" y="6089142"/>
            <a:ext cx="2037670" cy="614680"/>
          </a:xfrm>
        </p:spPr>
        <p:txBody>
          <a:bodyPr>
            <a:normAutofit/>
          </a:bodyPr>
          <a:lstStyle/>
          <a:p>
            <a:r>
              <a:rPr lang="en-US" sz="2800"/>
              <a:t>Resources</a:t>
            </a:r>
            <a:endParaRPr lang="en-US" sz="4000"/>
          </a:p>
        </p:txBody>
      </p:sp>
      <p:pic>
        <p:nvPicPr>
          <p:cNvPr id="8" name="Graphic 7">
            <a:extLst>
              <a:ext uri="{FF2B5EF4-FFF2-40B4-BE49-F238E27FC236}">
                <a16:creationId xmlns:a16="http://schemas.microsoft.com/office/drawing/2014/main" id="{9AA41458-F0A6-4112-C12A-DB7932BB858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2421382"/>
            <a:ext cx="3850640" cy="3850640"/>
          </a:xfrm>
          <a:prstGeom prst="rect">
            <a:avLst/>
          </a:prstGeom>
        </p:spPr>
      </p:pic>
      <p:pic>
        <p:nvPicPr>
          <p:cNvPr id="3" name="Picture 2" descr="A person wearing glasses and a hoodie&#10;&#10;Description automatically generated">
            <a:extLst>
              <a:ext uri="{FF2B5EF4-FFF2-40B4-BE49-F238E27FC236}">
                <a16:creationId xmlns:a16="http://schemas.microsoft.com/office/drawing/2014/main" id="{BE2AAACE-65E8-51C5-9FB8-5F2C6C8AE19D}"/>
              </a:ext>
            </a:extLst>
          </p:cNvPr>
          <p:cNvPicPr>
            <a:picLocks noChangeAspect="1"/>
          </p:cNvPicPr>
          <p:nvPr/>
        </p:nvPicPr>
        <p:blipFill rotWithShape="1">
          <a:blip r:embed="rId5"/>
          <a:srcRect l="10781" t="6982" r="12453" b="9795"/>
          <a:stretch/>
        </p:blipFill>
        <p:spPr>
          <a:xfrm>
            <a:off x="9788570" y="4080066"/>
            <a:ext cx="2037670" cy="2010854"/>
          </a:xfrm>
          <a:prstGeom prst="ellipse">
            <a:avLst/>
          </a:prstGeom>
          <a:ln w="3175" cap="rnd">
            <a:noFill/>
          </a:ln>
          <a:effectLst/>
          <a:scene3d>
            <a:camera prst="orthographicFront"/>
            <a:lightRig rig="contrasting" dir="t">
              <a:rot lat="0" lon="0" rev="3000000"/>
            </a:lightRig>
          </a:scene3d>
          <a:sp3d contourW="7620">
            <a:bevelT w="95250" h="31750"/>
            <a:contourClr>
              <a:srgbClr val="333333"/>
            </a:contourClr>
          </a:sp3d>
        </p:spPr>
      </p:pic>
      <p:pic>
        <p:nvPicPr>
          <p:cNvPr id="4" name="Picture 3">
            <a:extLst>
              <a:ext uri="{FF2B5EF4-FFF2-40B4-BE49-F238E27FC236}">
                <a16:creationId xmlns:a16="http://schemas.microsoft.com/office/drawing/2014/main" id="{EB3AC883-8F53-7EE0-C06F-B9BF1D2B2296}"/>
              </a:ext>
            </a:extLst>
          </p:cNvPr>
          <p:cNvPicPr>
            <a:picLocks noChangeAspect="1"/>
          </p:cNvPicPr>
          <p:nvPr/>
        </p:nvPicPr>
        <p:blipFill rotWithShape="1">
          <a:blip r:embed="rId6"/>
          <a:srcRect l="12347" r="12860"/>
          <a:stretch/>
        </p:blipFill>
        <p:spPr>
          <a:xfrm>
            <a:off x="9788570" y="1417320"/>
            <a:ext cx="2037670" cy="2011680"/>
          </a:xfrm>
          <a:prstGeom prst="ellipse">
            <a:avLst/>
          </a:prstGeom>
          <a:ln w="3175" cap="rnd">
            <a:noFill/>
          </a:ln>
          <a:effectLst/>
          <a:scene3d>
            <a:camera prst="orthographicFront"/>
            <a:lightRig rig="contrasting" dir="t">
              <a:rot lat="0" lon="0" rev="3000000"/>
            </a:lightRig>
          </a:scene3d>
          <a:sp3d contourW="7620">
            <a:bevelT w="95250" h="31750"/>
            <a:contourClr>
              <a:srgbClr val="333333"/>
            </a:contourClr>
          </a:sp3d>
        </p:spPr>
      </p:pic>
      <p:sp>
        <p:nvSpPr>
          <p:cNvPr id="5" name="Title 1">
            <a:extLst>
              <a:ext uri="{FF2B5EF4-FFF2-40B4-BE49-F238E27FC236}">
                <a16:creationId xmlns:a16="http://schemas.microsoft.com/office/drawing/2014/main" id="{EDDAAE63-AAA4-FBA8-4EDE-AA6648E4DD57}"/>
              </a:ext>
            </a:extLst>
          </p:cNvPr>
          <p:cNvSpPr txBox="1">
            <a:spLocks/>
          </p:cNvSpPr>
          <p:nvPr/>
        </p:nvSpPr>
        <p:spPr>
          <a:xfrm>
            <a:off x="3924742" y="257302"/>
            <a:ext cx="4081338" cy="99745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a:t>Thank you!</a:t>
            </a:r>
            <a:endParaRPr lang="en-US" sz="7200" b="1"/>
          </a:p>
        </p:txBody>
      </p:sp>
      <p:sp>
        <p:nvSpPr>
          <p:cNvPr id="6" name="TextBox 5">
            <a:extLst>
              <a:ext uri="{FF2B5EF4-FFF2-40B4-BE49-F238E27FC236}">
                <a16:creationId xmlns:a16="http://schemas.microsoft.com/office/drawing/2014/main" id="{6BD30E95-1210-498C-FC17-744961AFBA84}"/>
              </a:ext>
            </a:extLst>
          </p:cNvPr>
          <p:cNvSpPr txBox="1"/>
          <p:nvPr/>
        </p:nvSpPr>
        <p:spPr>
          <a:xfrm>
            <a:off x="8006080" y="2236716"/>
            <a:ext cx="1593578" cy="369332"/>
          </a:xfrm>
          <a:prstGeom prst="rect">
            <a:avLst/>
          </a:prstGeom>
          <a:noFill/>
        </p:spPr>
        <p:txBody>
          <a:bodyPr wrap="none" rtlCol="0">
            <a:spAutoFit/>
          </a:bodyPr>
          <a:lstStyle/>
          <a:p>
            <a:r>
              <a:rPr lang="en-US">
                <a:latin typeface="Ink Free" panose="03080402000500000000" pitchFamily="66" charset="0"/>
              </a:rPr>
              <a:t>Llewellyn Falco</a:t>
            </a:r>
          </a:p>
        </p:txBody>
      </p:sp>
      <p:sp>
        <p:nvSpPr>
          <p:cNvPr id="9" name="TextBox 8">
            <a:extLst>
              <a:ext uri="{FF2B5EF4-FFF2-40B4-BE49-F238E27FC236}">
                <a16:creationId xmlns:a16="http://schemas.microsoft.com/office/drawing/2014/main" id="{521F35B7-592F-9A9B-08CA-AE69113C9C60}"/>
              </a:ext>
            </a:extLst>
          </p:cNvPr>
          <p:cNvSpPr txBox="1"/>
          <p:nvPr/>
        </p:nvSpPr>
        <p:spPr>
          <a:xfrm>
            <a:off x="8006080" y="4900827"/>
            <a:ext cx="1539204" cy="369332"/>
          </a:xfrm>
          <a:prstGeom prst="rect">
            <a:avLst/>
          </a:prstGeom>
          <a:noFill/>
        </p:spPr>
        <p:txBody>
          <a:bodyPr wrap="none" rtlCol="0">
            <a:spAutoFit/>
          </a:bodyPr>
          <a:lstStyle/>
          <a:p>
            <a:r>
              <a:rPr lang="en-US" dirty="0">
                <a:latin typeface="Ink Free" panose="03080402000500000000" pitchFamily="66" charset="0"/>
              </a:rPr>
              <a:t>Lada Kesseler</a:t>
            </a:r>
          </a:p>
        </p:txBody>
      </p:sp>
      <p:sp>
        <p:nvSpPr>
          <p:cNvPr id="10" name="TextBox 9">
            <a:extLst>
              <a:ext uri="{FF2B5EF4-FFF2-40B4-BE49-F238E27FC236}">
                <a16:creationId xmlns:a16="http://schemas.microsoft.com/office/drawing/2014/main" id="{76109AD5-AB68-37B1-90CE-81B752891329}"/>
              </a:ext>
            </a:extLst>
          </p:cNvPr>
          <p:cNvSpPr txBox="1"/>
          <p:nvPr/>
        </p:nvSpPr>
        <p:spPr>
          <a:xfrm>
            <a:off x="5278795" y="6231366"/>
            <a:ext cx="2727285" cy="369332"/>
          </a:xfrm>
          <a:prstGeom prst="rect">
            <a:avLst/>
          </a:prstGeom>
          <a:noFill/>
        </p:spPr>
        <p:txBody>
          <a:bodyPr wrap="none" rtlCol="0">
            <a:spAutoFit/>
          </a:bodyPr>
          <a:lstStyle/>
          <a:p>
            <a:r>
              <a:rPr lang="en-US"/>
              <a:t>Please connect on LinkedIn</a:t>
            </a:r>
          </a:p>
        </p:txBody>
      </p:sp>
    </p:spTree>
    <p:extLst>
      <p:ext uri="{BB962C8B-B14F-4D97-AF65-F5344CB8AC3E}">
        <p14:creationId xmlns:p14="http://schemas.microsoft.com/office/powerpoint/2010/main" val="17724092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587752" y="2519720"/>
            <a:ext cx="7470648" cy="1046440"/>
          </a:xfrm>
          <a:prstGeom prst="rect">
            <a:avLst/>
          </a:prstGeom>
          <a:noFill/>
        </p:spPr>
        <p:txBody>
          <a:bodyPr wrap="square" rtlCol="0">
            <a:spAutoFit/>
          </a:bodyPr>
          <a:lstStyle/>
          <a:p>
            <a:r>
              <a:rPr lang="en-US"/>
              <a:t>Problem:</a:t>
            </a:r>
          </a:p>
          <a:p>
            <a:r>
              <a:rPr lang="en-US" sz="4400"/>
              <a:t>What the test does is confusing</a:t>
            </a:r>
          </a:p>
        </p:txBody>
      </p:sp>
    </p:spTree>
    <p:extLst>
      <p:ext uri="{BB962C8B-B14F-4D97-AF65-F5344CB8AC3E}">
        <p14:creationId xmlns:p14="http://schemas.microsoft.com/office/powerpoint/2010/main" val="15248389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descr="A screenshot of a chat&#10;&#10;Description automatically generated">
            <a:extLst>
              <a:ext uri="{FF2B5EF4-FFF2-40B4-BE49-F238E27FC236}">
                <a16:creationId xmlns:a16="http://schemas.microsoft.com/office/drawing/2014/main" id="{5F2AF190-141F-A891-5557-27E06F30D235}"/>
              </a:ext>
            </a:extLst>
          </p:cNvPr>
          <p:cNvPicPr>
            <a:picLocks noChangeAspect="1"/>
          </p:cNvPicPr>
          <p:nvPr/>
        </p:nvPicPr>
        <p:blipFill>
          <a:blip r:embed="rId2"/>
          <a:stretch>
            <a:fillRect/>
          </a:stretch>
        </p:blipFill>
        <p:spPr>
          <a:xfrm>
            <a:off x="1947672" y="1035456"/>
            <a:ext cx="7772400" cy="3739626"/>
          </a:xfrm>
          <a:prstGeom prst="rect">
            <a:avLst/>
          </a:prstGeom>
        </p:spPr>
      </p:pic>
    </p:spTree>
    <p:extLst>
      <p:ext uri="{BB962C8B-B14F-4D97-AF65-F5344CB8AC3E}">
        <p14:creationId xmlns:p14="http://schemas.microsoft.com/office/powerpoint/2010/main" val="267662594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extBox 5"/>
          <p:cNvSpPr txBox="1"/>
          <p:nvPr/>
        </p:nvSpPr>
        <p:spPr>
          <a:xfrm>
            <a:off x="7178324" y="1994628"/>
            <a:ext cx="1497760" cy="307777"/>
          </a:xfrm>
          <a:prstGeom prst="rect">
            <a:avLst/>
          </a:prstGeom>
          <a:noFill/>
        </p:spPr>
        <p:txBody>
          <a:bodyPr wrap="square" rtlCol="0">
            <a:spAutoFit/>
          </a:bodyPr>
          <a:lstStyle/>
          <a:p>
            <a:r>
              <a:rPr lang="en-US" sz="1400" b="1" dirty="0">
                <a:latin typeface="Ink Free" panose="020F0502020204030204" pitchFamily="34" charset="0"/>
                <a:ea typeface="Heiti TC Medium" pitchFamily="2" charset="-128"/>
              </a:rPr>
              <a:t>English</a:t>
            </a:r>
          </a:p>
        </p:txBody>
      </p:sp>
      <p:sp>
        <p:nvSpPr>
          <p:cNvPr id="7" name="TextBox 6"/>
          <p:cNvSpPr txBox="1"/>
          <p:nvPr/>
        </p:nvSpPr>
        <p:spPr>
          <a:xfrm>
            <a:off x="7016861" y="4384963"/>
            <a:ext cx="542136" cy="307777"/>
          </a:xfrm>
          <a:prstGeom prst="rect">
            <a:avLst/>
          </a:prstGeom>
          <a:noFill/>
        </p:spPr>
        <p:txBody>
          <a:bodyPr wrap="none" rtlCol="0">
            <a:spAutoFit/>
          </a:bodyPr>
          <a:lstStyle/>
          <a:p>
            <a:r>
              <a:rPr lang="en-US" sz="1400" b="1" dirty="0">
                <a:latin typeface="Ink Free" panose="020F0502020204030204" pitchFamily="34" charset="0"/>
                <a:ea typeface="Heiti TC Medium" pitchFamily="2" charset="-128"/>
              </a:rPr>
              <a:t>Code</a:t>
            </a:r>
          </a:p>
        </p:txBody>
      </p:sp>
      <p:sp>
        <p:nvSpPr>
          <p:cNvPr id="8" name="TextBox 7"/>
          <p:cNvSpPr txBox="1"/>
          <p:nvPr/>
        </p:nvSpPr>
        <p:spPr>
          <a:xfrm>
            <a:off x="4148925" y="4285028"/>
            <a:ext cx="1026216" cy="307777"/>
          </a:xfrm>
          <a:prstGeom prst="rect">
            <a:avLst/>
          </a:prstGeom>
          <a:noFill/>
        </p:spPr>
        <p:txBody>
          <a:bodyPr wrap="square" rtlCol="0">
            <a:spAutoFit/>
          </a:bodyPr>
          <a:lstStyle/>
          <a:p>
            <a:r>
              <a:rPr lang="en-US" sz="1400" b="1" dirty="0">
                <a:latin typeface="Ink Free" panose="020F0502020204030204" pitchFamily="34" charset="0"/>
                <a:ea typeface="Heiti TC Medium" pitchFamily="2" charset="-128"/>
              </a:rPr>
              <a:t>Result</a:t>
            </a:r>
          </a:p>
        </p:txBody>
      </p:sp>
      <p:sp>
        <p:nvSpPr>
          <p:cNvPr id="9" name="TextBox 8"/>
          <p:cNvSpPr txBox="1"/>
          <p:nvPr/>
        </p:nvSpPr>
        <p:spPr>
          <a:xfrm>
            <a:off x="4087758" y="1864122"/>
            <a:ext cx="1777772" cy="307777"/>
          </a:xfrm>
          <a:prstGeom prst="rect">
            <a:avLst/>
          </a:prstGeom>
          <a:noFill/>
        </p:spPr>
        <p:txBody>
          <a:bodyPr wrap="square" rtlCol="0">
            <a:spAutoFit/>
          </a:bodyPr>
          <a:lstStyle/>
          <a:p>
            <a:r>
              <a:rPr lang="en-US" sz="1400" b="1" dirty="0">
                <a:latin typeface="Ink Free" panose="020F0502020204030204" pitchFamily="34" charset="0"/>
                <a:ea typeface="Heiti TC Medium" pitchFamily="2" charset="-128"/>
              </a:rPr>
              <a:t>Whiteboard</a:t>
            </a:r>
          </a:p>
        </p:txBody>
      </p:sp>
      <p:grpSp>
        <p:nvGrpSpPr>
          <p:cNvPr id="2" name="Group 1">
            <a:extLst>
              <a:ext uri="{FF2B5EF4-FFF2-40B4-BE49-F238E27FC236}">
                <a16:creationId xmlns:a16="http://schemas.microsoft.com/office/drawing/2014/main" id="{06B95FDF-2CFD-5461-02D1-63486446FF07}"/>
              </a:ext>
            </a:extLst>
          </p:cNvPr>
          <p:cNvGrpSpPr/>
          <p:nvPr/>
        </p:nvGrpSpPr>
        <p:grpSpPr>
          <a:xfrm>
            <a:off x="2748566" y="1354523"/>
            <a:ext cx="1365590" cy="1018084"/>
            <a:chOff x="-2085926" y="47601"/>
            <a:chExt cx="4937760" cy="3016628"/>
          </a:xfrm>
        </p:grpSpPr>
        <p:sp>
          <p:nvSpPr>
            <p:cNvPr id="24" name="Rounded Rectangle 23">
              <a:extLst>
                <a:ext uri="{FF2B5EF4-FFF2-40B4-BE49-F238E27FC236}">
                  <a16:creationId xmlns:a16="http://schemas.microsoft.com/office/drawing/2014/main" id="{5F47EED0-A4CE-45EC-4BF2-6874B6792C08}"/>
                </a:ext>
              </a:extLst>
            </p:cNvPr>
            <p:cNvSpPr/>
            <p:nvPr/>
          </p:nvSpPr>
          <p:spPr>
            <a:xfrm>
              <a:off x="-2085926" y="47601"/>
              <a:ext cx="4937760" cy="3016628"/>
            </a:xfrm>
            <a:prstGeom prst="roundRect">
              <a:avLst>
                <a:gd name="adj" fmla="val 5778"/>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600"/>
            </a:p>
          </p:txBody>
        </p:sp>
        <p:sp>
          <p:nvSpPr>
            <p:cNvPr id="25" name="TextBox 24">
              <a:extLst>
                <a:ext uri="{FF2B5EF4-FFF2-40B4-BE49-F238E27FC236}">
                  <a16:creationId xmlns:a16="http://schemas.microsoft.com/office/drawing/2014/main" id="{E21FF665-634F-809C-6483-335B1573B7A6}"/>
                </a:ext>
              </a:extLst>
            </p:cNvPr>
            <p:cNvSpPr txBox="1"/>
            <p:nvPr/>
          </p:nvSpPr>
          <p:spPr>
            <a:xfrm>
              <a:off x="-1857329" y="849919"/>
              <a:ext cx="4469555" cy="1641521"/>
            </a:xfrm>
            <a:prstGeom prst="rect">
              <a:avLst/>
            </a:prstGeom>
            <a:noFill/>
          </p:spPr>
          <p:txBody>
            <a:bodyPr wrap="square" rtlCol="0">
              <a:spAutoFit/>
            </a:bodyPr>
            <a:lstStyle/>
            <a:p>
              <a:pPr algn="r"/>
              <a:r>
                <a:rPr lang="en-US" sz="300" dirty="0">
                  <a:solidFill>
                    <a:srgbClr val="080808"/>
                  </a:solidFill>
                  <a:effectLst/>
                </a:rPr>
                <a:t>[</a:t>
              </a:r>
              <a:r>
                <a:rPr lang="en-US" sz="500" dirty="0">
                  <a:solidFill>
                    <a:srgbClr val="080808"/>
                  </a:solidFill>
                  <a:effectLst/>
                </a:rPr>
                <a:t>Customer]</a:t>
              </a:r>
            </a:p>
            <a:p>
              <a:pPr algn="r"/>
              <a:r>
                <a:rPr lang="en-US" sz="500" dirty="0">
                  <a:solidFill>
                    <a:srgbClr val="080808"/>
                  </a:solidFill>
                  <a:effectLst/>
                </a:rPr>
                <a:t>hi</a:t>
              </a:r>
              <a:br>
                <a:rPr lang="en-US" sz="500" dirty="0">
                  <a:solidFill>
                    <a:srgbClr val="080808"/>
                  </a:solidFill>
                  <a:effectLst/>
                </a:rPr>
              </a:br>
              <a:endParaRPr lang="en-US" sz="500" dirty="0">
                <a:solidFill>
                  <a:srgbClr val="080808"/>
                </a:solidFill>
                <a:effectLst/>
              </a:endParaRPr>
            </a:p>
            <a:p>
              <a:r>
                <a:rPr lang="en-US" sz="500" dirty="0">
                  <a:solidFill>
                    <a:srgbClr val="080808"/>
                  </a:solidFill>
                  <a:effectLst/>
                </a:rPr>
                <a:t>[Bot]</a:t>
              </a:r>
            </a:p>
            <a:p>
              <a:r>
                <a:rPr lang="en-US" sz="500" dirty="0">
                  <a:solidFill>
                    <a:srgbClr val="080808"/>
                  </a:solidFill>
                  <a:effectLst/>
                </a:rPr>
                <a:t>Hi there! I'm your virtual assistant.</a:t>
              </a:r>
            </a:p>
            <a:p>
              <a:r>
                <a:rPr lang="en-US" sz="500" dirty="0">
                  <a:solidFill>
                    <a:srgbClr val="080808"/>
                  </a:solidFill>
                  <a:effectLst/>
                </a:rPr>
                <a:t>What would y</a:t>
              </a:r>
              <a:r>
                <a:rPr lang="en-US" sz="300" dirty="0">
                  <a:solidFill>
                    <a:srgbClr val="080808"/>
                  </a:solidFill>
                  <a:effectLst/>
                </a:rPr>
                <a:t>ou like to do today?</a:t>
              </a:r>
            </a:p>
          </p:txBody>
        </p:sp>
        <p:sp>
          <p:nvSpPr>
            <p:cNvPr id="26" name="TextBox 25">
              <a:extLst>
                <a:ext uri="{FF2B5EF4-FFF2-40B4-BE49-F238E27FC236}">
                  <a16:creationId xmlns:a16="http://schemas.microsoft.com/office/drawing/2014/main" id="{D1443C20-7161-A620-E0C3-B4EE459384A2}"/>
                </a:ext>
              </a:extLst>
            </p:cNvPr>
            <p:cNvSpPr txBox="1"/>
            <p:nvPr/>
          </p:nvSpPr>
          <p:spPr>
            <a:xfrm>
              <a:off x="-1857329" y="257023"/>
              <a:ext cx="1271016" cy="547174"/>
            </a:xfrm>
            <a:prstGeom prst="rect">
              <a:avLst/>
            </a:prstGeom>
            <a:noFill/>
          </p:spPr>
          <p:txBody>
            <a:bodyPr wrap="square">
              <a:spAutoFit/>
            </a:bodyPr>
            <a:lstStyle/>
            <a:p>
              <a:r>
                <a:rPr lang="en-US" sz="600" b="1">
                  <a:solidFill>
                    <a:schemeClr val="bg1"/>
                  </a:solidFill>
                </a:rPr>
                <a:t>Chat</a:t>
              </a:r>
            </a:p>
          </p:txBody>
        </p:sp>
      </p:grpSp>
      <p:sp>
        <p:nvSpPr>
          <p:cNvPr id="17" name="Arc 16">
            <a:extLst>
              <a:ext uri="{FF2B5EF4-FFF2-40B4-BE49-F238E27FC236}">
                <a16:creationId xmlns:a16="http://schemas.microsoft.com/office/drawing/2014/main" id="{F97BF4F9-D7B8-6FAB-36FE-086C04722089}"/>
              </a:ext>
            </a:extLst>
          </p:cNvPr>
          <p:cNvSpPr/>
          <p:nvPr/>
        </p:nvSpPr>
        <p:spPr>
          <a:xfrm rot="19287083">
            <a:off x="4488819" y="1584147"/>
            <a:ext cx="2938361" cy="2938361"/>
          </a:xfrm>
          <a:custGeom>
            <a:avLst/>
            <a:gdLst>
              <a:gd name="connsiteX0" fmla="*/ 1469180 w 2938361"/>
              <a:gd name="connsiteY0" fmla="*/ 0 h 2938361"/>
              <a:gd name="connsiteX1" fmla="*/ 2938361 w 2938361"/>
              <a:gd name="connsiteY1" fmla="*/ 1469181 h 2938361"/>
              <a:gd name="connsiteX2" fmla="*/ 2478018 w 2938361"/>
              <a:gd name="connsiteY2" fmla="*/ 1469181 h 2938361"/>
              <a:gd name="connsiteX3" fmla="*/ 1958908 w 2938361"/>
              <a:gd name="connsiteY3" fmla="*/ 1469181 h 2938361"/>
              <a:gd name="connsiteX4" fmla="*/ 1469181 w 2938361"/>
              <a:gd name="connsiteY4" fmla="*/ 1469181 h 2938361"/>
              <a:gd name="connsiteX5" fmla="*/ 1469180 w 2938361"/>
              <a:gd name="connsiteY5" fmla="*/ 0 h 2938361"/>
              <a:gd name="connsiteX0" fmla="*/ 1469180 w 2938361"/>
              <a:gd name="connsiteY0" fmla="*/ 0 h 2938361"/>
              <a:gd name="connsiteX1" fmla="*/ 2938361 w 2938361"/>
              <a:gd name="connsiteY1" fmla="*/ 1469181 h 2938361"/>
            </a:gdLst>
            <a:ahLst/>
            <a:cxnLst>
              <a:cxn ang="0">
                <a:pos x="connsiteX0" y="connsiteY0"/>
              </a:cxn>
              <a:cxn ang="0">
                <a:pos x="connsiteX1" y="connsiteY1"/>
              </a:cxn>
            </a:cxnLst>
            <a:rect l="l" t="t" r="r" b="b"/>
            <a:pathLst>
              <a:path w="2938361" h="2938361" stroke="0" extrusionOk="0">
                <a:moveTo>
                  <a:pt x="1469180" y="0"/>
                </a:moveTo>
                <a:cubicBezTo>
                  <a:pt x="2244088" y="-25570"/>
                  <a:pt x="2877451" y="677415"/>
                  <a:pt x="2938361" y="1469181"/>
                </a:cubicBezTo>
                <a:cubicBezTo>
                  <a:pt x="2778197" y="1509156"/>
                  <a:pt x="2704456" y="1457871"/>
                  <a:pt x="2478018" y="1469181"/>
                </a:cubicBezTo>
                <a:cubicBezTo>
                  <a:pt x="2251580" y="1480491"/>
                  <a:pt x="2088705" y="1433610"/>
                  <a:pt x="1958908" y="1469181"/>
                </a:cubicBezTo>
                <a:cubicBezTo>
                  <a:pt x="1829111" y="1504752"/>
                  <a:pt x="1648298" y="1424325"/>
                  <a:pt x="1469181" y="1469181"/>
                </a:cubicBezTo>
                <a:cubicBezTo>
                  <a:pt x="1423003" y="921233"/>
                  <a:pt x="1475052" y="375608"/>
                  <a:pt x="1469180" y="0"/>
                </a:cubicBezTo>
                <a:close/>
              </a:path>
              <a:path w="2938361" h="2938361" fill="none" extrusionOk="0">
                <a:moveTo>
                  <a:pt x="1469180" y="0"/>
                </a:moveTo>
                <a:cubicBezTo>
                  <a:pt x="2393934" y="211399"/>
                  <a:pt x="3146051" y="679972"/>
                  <a:pt x="2938361" y="1469181"/>
                </a:cubicBezTo>
              </a:path>
            </a:pathLst>
          </a:custGeom>
          <a:noFill/>
          <a:ln w="28575">
            <a:solidFill>
              <a:schemeClr val="tx1">
                <a:lumMod val="50000"/>
                <a:lumOff val="50000"/>
              </a:schemeClr>
            </a:solidFill>
            <a:headEnd type="none" w="med" len="med"/>
            <a:tailEnd type="triangle" w="med" len="med"/>
            <a:extLst>
              <a:ext uri="{C807C97D-BFC1-408E-A445-0C87EB9F89A2}">
                <ask:lineSketchStyleProps xmlns:ask="http://schemas.microsoft.com/office/drawing/2018/sketchyshapes" sd="1055413258">
                  <a:prstGeom prst="arc">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sp>
        <p:nvSpPr>
          <p:cNvPr id="18" name="Arc 17">
            <a:extLst>
              <a:ext uri="{FF2B5EF4-FFF2-40B4-BE49-F238E27FC236}">
                <a16:creationId xmlns:a16="http://schemas.microsoft.com/office/drawing/2014/main" id="{DC0256A9-93F9-5F0E-C0C2-8752D2A067D4}"/>
              </a:ext>
            </a:extLst>
          </p:cNvPr>
          <p:cNvSpPr/>
          <p:nvPr/>
        </p:nvSpPr>
        <p:spPr>
          <a:xfrm rot="3157623">
            <a:off x="4682251" y="1759992"/>
            <a:ext cx="2938361" cy="2938361"/>
          </a:xfrm>
          <a:custGeom>
            <a:avLst/>
            <a:gdLst>
              <a:gd name="connsiteX0" fmla="*/ 1469180 w 2938361"/>
              <a:gd name="connsiteY0" fmla="*/ 0 h 2938361"/>
              <a:gd name="connsiteX1" fmla="*/ 2938361 w 2938361"/>
              <a:gd name="connsiteY1" fmla="*/ 1469181 h 2938361"/>
              <a:gd name="connsiteX2" fmla="*/ 2448634 w 2938361"/>
              <a:gd name="connsiteY2" fmla="*/ 1469181 h 2938361"/>
              <a:gd name="connsiteX3" fmla="*/ 2002983 w 2938361"/>
              <a:gd name="connsiteY3" fmla="*/ 1469181 h 2938361"/>
              <a:gd name="connsiteX4" fmla="*/ 1469181 w 2938361"/>
              <a:gd name="connsiteY4" fmla="*/ 1469181 h 2938361"/>
              <a:gd name="connsiteX5" fmla="*/ 1469180 w 2938361"/>
              <a:gd name="connsiteY5" fmla="*/ 0 h 2938361"/>
              <a:gd name="connsiteX0" fmla="*/ 1469180 w 2938361"/>
              <a:gd name="connsiteY0" fmla="*/ 0 h 2938361"/>
              <a:gd name="connsiteX1" fmla="*/ 2938361 w 2938361"/>
              <a:gd name="connsiteY1" fmla="*/ 1469181 h 2938361"/>
            </a:gdLst>
            <a:ahLst/>
            <a:cxnLst>
              <a:cxn ang="0">
                <a:pos x="connsiteX0" y="connsiteY0"/>
              </a:cxn>
              <a:cxn ang="0">
                <a:pos x="connsiteX1" y="connsiteY1"/>
              </a:cxn>
            </a:cxnLst>
            <a:rect l="l" t="t" r="r" b="b"/>
            <a:pathLst>
              <a:path w="2938361" h="2938361" stroke="0" extrusionOk="0">
                <a:moveTo>
                  <a:pt x="1469180" y="0"/>
                </a:moveTo>
                <a:cubicBezTo>
                  <a:pt x="2042096" y="-34443"/>
                  <a:pt x="2851267" y="624622"/>
                  <a:pt x="2938361" y="1469181"/>
                </a:cubicBezTo>
                <a:cubicBezTo>
                  <a:pt x="2729119" y="1488493"/>
                  <a:pt x="2592472" y="1429163"/>
                  <a:pt x="2448634" y="1469181"/>
                </a:cubicBezTo>
                <a:cubicBezTo>
                  <a:pt x="2304796" y="1509199"/>
                  <a:pt x="2192138" y="1441133"/>
                  <a:pt x="2002983" y="1469181"/>
                </a:cubicBezTo>
                <a:cubicBezTo>
                  <a:pt x="1813828" y="1497229"/>
                  <a:pt x="1709183" y="1451579"/>
                  <a:pt x="1469181" y="1469181"/>
                </a:cubicBezTo>
                <a:cubicBezTo>
                  <a:pt x="1533157" y="1017985"/>
                  <a:pt x="1541672" y="536606"/>
                  <a:pt x="1469180" y="0"/>
                </a:cubicBezTo>
                <a:close/>
              </a:path>
              <a:path w="2938361" h="2938361" fill="none" extrusionOk="0">
                <a:moveTo>
                  <a:pt x="1469180" y="0"/>
                </a:moveTo>
                <a:cubicBezTo>
                  <a:pt x="2325138" y="-57796"/>
                  <a:pt x="2870505" y="743629"/>
                  <a:pt x="2938361" y="1469181"/>
                </a:cubicBezTo>
              </a:path>
            </a:pathLst>
          </a:custGeom>
          <a:noFill/>
          <a:ln w="28575">
            <a:solidFill>
              <a:schemeClr val="tx1">
                <a:lumMod val="50000"/>
                <a:lumOff val="50000"/>
              </a:schemeClr>
            </a:solidFill>
            <a:headEnd type="none" w="med" len="med"/>
            <a:tailEnd type="triangle" w="med" len="med"/>
            <a:extLst>
              <a:ext uri="{C807C97D-BFC1-408E-A445-0C87EB9F89A2}">
                <ask:lineSketchStyleProps xmlns:ask="http://schemas.microsoft.com/office/drawing/2018/sketchyshapes" sd="2421603952">
                  <a:prstGeom prst="arc">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sp>
        <p:nvSpPr>
          <p:cNvPr id="20" name="Arc 19">
            <a:extLst>
              <a:ext uri="{FF2B5EF4-FFF2-40B4-BE49-F238E27FC236}">
                <a16:creationId xmlns:a16="http://schemas.microsoft.com/office/drawing/2014/main" id="{58C58CEE-F82A-2E3F-1664-E628182056E7}"/>
              </a:ext>
            </a:extLst>
          </p:cNvPr>
          <p:cNvSpPr/>
          <p:nvPr/>
        </p:nvSpPr>
        <p:spPr>
          <a:xfrm rot="8431567">
            <a:off x="4488819" y="1953422"/>
            <a:ext cx="2938361" cy="2938361"/>
          </a:xfrm>
          <a:custGeom>
            <a:avLst/>
            <a:gdLst>
              <a:gd name="connsiteX0" fmla="*/ 1469180 w 2938361"/>
              <a:gd name="connsiteY0" fmla="*/ 0 h 2938361"/>
              <a:gd name="connsiteX1" fmla="*/ 2938361 w 2938361"/>
              <a:gd name="connsiteY1" fmla="*/ 1469181 h 2938361"/>
              <a:gd name="connsiteX2" fmla="*/ 2492710 w 2938361"/>
              <a:gd name="connsiteY2" fmla="*/ 1469181 h 2938361"/>
              <a:gd name="connsiteX3" fmla="*/ 2017675 w 2938361"/>
              <a:gd name="connsiteY3" fmla="*/ 1469181 h 2938361"/>
              <a:gd name="connsiteX4" fmla="*/ 1469181 w 2938361"/>
              <a:gd name="connsiteY4" fmla="*/ 1469181 h 2938361"/>
              <a:gd name="connsiteX5" fmla="*/ 1469180 w 2938361"/>
              <a:gd name="connsiteY5" fmla="*/ 0 h 2938361"/>
              <a:gd name="connsiteX0" fmla="*/ 1469180 w 2938361"/>
              <a:gd name="connsiteY0" fmla="*/ 0 h 2938361"/>
              <a:gd name="connsiteX1" fmla="*/ 2938361 w 2938361"/>
              <a:gd name="connsiteY1" fmla="*/ 1469181 h 2938361"/>
            </a:gdLst>
            <a:ahLst/>
            <a:cxnLst>
              <a:cxn ang="0">
                <a:pos x="connsiteX0" y="connsiteY0"/>
              </a:cxn>
              <a:cxn ang="0">
                <a:pos x="connsiteX1" y="connsiteY1"/>
              </a:cxn>
            </a:cxnLst>
            <a:rect l="l" t="t" r="r" b="b"/>
            <a:pathLst>
              <a:path w="2938361" h="2938361" stroke="0" extrusionOk="0">
                <a:moveTo>
                  <a:pt x="1469180" y="0"/>
                </a:moveTo>
                <a:cubicBezTo>
                  <a:pt x="2274094" y="-33032"/>
                  <a:pt x="3029342" y="567704"/>
                  <a:pt x="2938361" y="1469181"/>
                </a:cubicBezTo>
                <a:cubicBezTo>
                  <a:pt x="2720316" y="1475984"/>
                  <a:pt x="2673696" y="1443547"/>
                  <a:pt x="2492710" y="1469181"/>
                </a:cubicBezTo>
                <a:cubicBezTo>
                  <a:pt x="2311724" y="1494815"/>
                  <a:pt x="2234180" y="1442340"/>
                  <a:pt x="2017675" y="1469181"/>
                </a:cubicBezTo>
                <a:cubicBezTo>
                  <a:pt x="1801171" y="1496022"/>
                  <a:pt x="1726735" y="1434883"/>
                  <a:pt x="1469181" y="1469181"/>
                </a:cubicBezTo>
                <a:cubicBezTo>
                  <a:pt x="1483241" y="917614"/>
                  <a:pt x="1447809" y="524037"/>
                  <a:pt x="1469180" y="0"/>
                </a:cubicBezTo>
                <a:close/>
              </a:path>
              <a:path w="2938361" h="2938361" fill="none" extrusionOk="0">
                <a:moveTo>
                  <a:pt x="1469180" y="0"/>
                </a:moveTo>
                <a:cubicBezTo>
                  <a:pt x="2356795" y="-9948"/>
                  <a:pt x="2962783" y="685430"/>
                  <a:pt x="2938361" y="1469181"/>
                </a:cubicBezTo>
              </a:path>
            </a:pathLst>
          </a:custGeom>
          <a:noFill/>
          <a:ln w="28575">
            <a:solidFill>
              <a:schemeClr val="tx1">
                <a:lumMod val="50000"/>
                <a:lumOff val="50000"/>
              </a:schemeClr>
            </a:solidFill>
            <a:headEnd type="none" w="med" len="med"/>
            <a:tailEnd type="triangle" w="med" len="med"/>
            <a:extLst>
              <a:ext uri="{C807C97D-BFC1-408E-A445-0C87EB9F89A2}">
                <ask:lineSketchStyleProps xmlns:ask="http://schemas.microsoft.com/office/drawing/2018/sketchyshapes" sd="35820671">
                  <a:prstGeom prst="arc">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sp>
        <p:nvSpPr>
          <p:cNvPr id="21" name="Arc 20">
            <a:extLst>
              <a:ext uri="{FF2B5EF4-FFF2-40B4-BE49-F238E27FC236}">
                <a16:creationId xmlns:a16="http://schemas.microsoft.com/office/drawing/2014/main" id="{35240FA9-E8FB-241C-A208-CF5A8A979A1E}"/>
              </a:ext>
            </a:extLst>
          </p:cNvPr>
          <p:cNvSpPr/>
          <p:nvPr/>
        </p:nvSpPr>
        <p:spPr>
          <a:xfrm rot="13742886">
            <a:off x="4286596" y="1759992"/>
            <a:ext cx="2938361" cy="2938361"/>
          </a:xfrm>
          <a:custGeom>
            <a:avLst/>
            <a:gdLst>
              <a:gd name="connsiteX0" fmla="*/ 1469180 w 2938361"/>
              <a:gd name="connsiteY0" fmla="*/ 0 h 2938361"/>
              <a:gd name="connsiteX1" fmla="*/ 2938361 w 2938361"/>
              <a:gd name="connsiteY1" fmla="*/ 1469181 h 2938361"/>
              <a:gd name="connsiteX2" fmla="*/ 2492710 w 2938361"/>
              <a:gd name="connsiteY2" fmla="*/ 1469181 h 2938361"/>
              <a:gd name="connsiteX3" fmla="*/ 1988291 w 2938361"/>
              <a:gd name="connsiteY3" fmla="*/ 1469181 h 2938361"/>
              <a:gd name="connsiteX4" fmla="*/ 1469181 w 2938361"/>
              <a:gd name="connsiteY4" fmla="*/ 1469181 h 2938361"/>
              <a:gd name="connsiteX5" fmla="*/ 1469180 w 2938361"/>
              <a:gd name="connsiteY5" fmla="*/ 0 h 2938361"/>
              <a:gd name="connsiteX0" fmla="*/ 1469180 w 2938361"/>
              <a:gd name="connsiteY0" fmla="*/ 0 h 2938361"/>
              <a:gd name="connsiteX1" fmla="*/ 2938361 w 2938361"/>
              <a:gd name="connsiteY1" fmla="*/ 1469181 h 2938361"/>
            </a:gdLst>
            <a:ahLst/>
            <a:cxnLst>
              <a:cxn ang="0">
                <a:pos x="connsiteX0" y="connsiteY0"/>
              </a:cxn>
              <a:cxn ang="0">
                <a:pos x="connsiteX1" y="connsiteY1"/>
              </a:cxn>
            </a:cxnLst>
            <a:rect l="l" t="t" r="r" b="b"/>
            <a:pathLst>
              <a:path w="2938361" h="2938361" stroke="0" extrusionOk="0">
                <a:moveTo>
                  <a:pt x="1469180" y="0"/>
                </a:moveTo>
                <a:cubicBezTo>
                  <a:pt x="2192438" y="121686"/>
                  <a:pt x="2758153" y="625202"/>
                  <a:pt x="2938361" y="1469181"/>
                </a:cubicBezTo>
                <a:cubicBezTo>
                  <a:pt x="2720657" y="1476056"/>
                  <a:pt x="2598207" y="1443027"/>
                  <a:pt x="2492710" y="1469181"/>
                </a:cubicBezTo>
                <a:cubicBezTo>
                  <a:pt x="2387213" y="1495335"/>
                  <a:pt x="2105292" y="1439637"/>
                  <a:pt x="1988291" y="1469181"/>
                </a:cubicBezTo>
                <a:cubicBezTo>
                  <a:pt x="1871290" y="1498725"/>
                  <a:pt x="1689009" y="1462413"/>
                  <a:pt x="1469181" y="1469181"/>
                </a:cubicBezTo>
                <a:cubicBezTo>
                  <a:pt x="1439027" y="861751"/>
                  <a:pt x="1453028" y="346908"/>
                  <a:pt x="1469180" y="0"/>
                </a:cubicBezTo>
                <a:close/>
              </a:path>
              <a:path w="2938361" h="2938361" fill="none" extrusionOk="0">
                <a:moveTo>
                  <a:pt x="1469180" y="0"/>
                </a:moveTo>
                <a:cubicBezTo>
                  <a:pt x="2427971" y="-67161"/>
                  <a:pt x="2984149" y="704223"/>
                  <a:pt x="2938361" y="1469181"/>
                </a:cubicBezTo>
              </a:path>
            </a:pathLst>
          </a:custGeom>
          <a:noFill/>
          <a:ln w="28575">
            <a:solidFill>
              <a:schemeClr val="tx1">
                <a:lumMod val="50000"/>
                <a:lumOff val="50000"/>
              </a:schemeClr>
            </a:solidFill>
            <a:headEnd type="none" w="med" len="med"/>
            <a:tailEnd type="triangle" w="med" len="med"/>
            <a:extLst>
              <a:ext uri="{C807C97D-BFC1-408E-A445-0C87EB9F89A2}">
                <ask:lineSketchStyleProps xmlns:ask="http://schemas.microsoft.com/office/drawing/2018/sketchyshapes" sd="180749177">
                  <a:prstGeom prst="arc">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sp>
        <p:nvSpPr>
          <p:cNvPr id="28" name="TextBox 27">
            <a:extLst>
              <a:ext uri="{FF2B5EF4-FFF2-40B4-BE49-F238E27FC236}">
                <a16:creationId xmlns:a16="http://schemas.microsoft.com/office/drawing/2014/main" id="{185AE47D-512E-E5F8-153D-33D586724693}"/>
              </a:ext>
            </a:extLst>
          </p:cNvPr>
          <p:cNvSpPr txBox="1"/>
          <p:nvPr/>
        </p:nvSpPr>
        <p:spPr>
          <a:xfrm>
            <a:off x="4651132" y="3134846"/>
            <a:ext cx="2493362" cy="461665"/>
          </a:xfrm>
          <a:prstGeom prst="rect">
            <a:avLst/>
          </a:prstGeom>
          <a:noFill/>
        </p:spPr>
        <p:txBody>
          <a:bodyPr wrap="square">
            <a:spAutoFit/>
          </a:bodyPr>
          <a:lstStyle/>
          <a:p>
            <a:pPr algn="ctr"/>
            <a:r>
              <a:rPr lang="en-US" sz="2400" b="1" dirty="0">
                <a:latin typeface="Ink Free" panose="020F0502020204030204" pitchFamily="34" charset="0"/>
                <a:ea typeface="Heiti TC Medium" pitchFamily="2" charset="-128"/>
              </a:rPr>
              <a:t>Testing Circle</a:t>
            </a:r>
          </a:p>
        </p:txBody>
      </p:sp>
    </p:spTree>
    <p:extLst>
      <p:ext uri="{BB962C8B-B14F-4D97-AF65-F5344CB8AC3E}">
        <p14:creationId xmlns:p14="http://schemas.microsoft.com/office/powerpoint/2010/main" val="41349083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65811A9-D2CA-626A-932D-A62944BB8804}"/>
              </a:ext>
            </a:extLst>
          </p:cNvPr>
          <p:cNvSpPr txBox="1"/>
          <p:nvPr/>
        </p:nvSpPr>
        <p:spPr>
          <a:xfrm>
            <a:off x="3048733" y="3105835"/>
            <a:ext cx="4574198" cy="646331"/>
          </a:xfrm>
          <a:prstGeom prst="rect">
            <a:avLst/>
          </a:prstGeom>
          <a:noFill/>
        </p:spPr>
        <p:txBody>
          <a:bodyPr wrap="square">
            <a:spAutoFit/>
          </a:bodyPr>
          <a:lstStyle/>
          <a:p>
            <a:r>
              <a:rPr lang="en-US" dirty="0">
                <a:solidFill>
                  <a:schemeClr val="tx1">
                    <a:lumMod val="75000"/>
                    <a:lumOff val="25000"/>
                  </a:schemeClr>
                </a:solidFill>
                <a:latin typeface="Ink Free" panose="020F0502020204030204" pitchFamily="34" charset="0"/>
                <a:ea typeface="Heiti TC Medium" pitchFamily="2" charset="-128"/>
              </a:rPr>
              <a:t>[Bot]: Hi there! I'm your virtual assistant.</a:t>
            </a:r>
            <a:br>
              <a:rPr lang="en-US" dirty="0">
                <a:solidFill>
                  <a:schemeClr val="tx1">
                    <a:lumMod val="75000"/>
                    <a:lumOff val="25000"/>
                  </a:schemeClr>
                </a:solidFill>
                <a:latin typeface="Ink Free" panose="020F0502020204030204" pitchFamily="34" charset="0"/>
                <a:ea typeface="Heiti TC Medium" pitchFamily="2" charset="-128"/>
              </a:rPr>
            </a:br>
            <a:r>
              <a:rPr lang="en-US" dirty="0">
                <a:solidFill>
                  <a:schemeClr val="tx1">
                    <a:lumMod val="75000"/>
                    <a:lumOff val="25000"/>
                  </a:schemeClr>
                </a:solidFill>
                <a:latin typeface="Ink Free" panose="020F0502020204030204" pitchFamily="34" charset="0"/>
                <a:ea typeface="Heiti TC Medium" pitchFamily="2" charset="-128"/>
              </a:rPr>
              <a:t>[Bot]: What would you like to do today?</a:t>
            </a:r>
          </a:p>
        </p:txBody>
      </p:sp>
      <p:sp>
        <p:nvSpPr>
          <p:cNvPr id="9" name="Rounded Rectangle 8">
            <a:extLst>
              <a:ext uri="{FF2B5EF4-FFF2-40B4-BE49-F238E27FC236}">
                <a16:creationId xmlns:a16="http://schemas.microsoft.com/office/drawing/2014/main" id="{AA9170C9-B763-9588-3D69-A1EA151A472E}"/>
              </a:ext>
            </a:extLst>
          </p:cNvPr>
          <p:cNvSpPr/>
          <p:nvPr/>
        </p:nvSpPr>
        <p:spPr>
          <a:xfrm>
            <a:off x="3045803" y="2998177"/>
            <a:ext cx="4383697" cy="852853"/>
          </a:xfrm>
          <a:prstGeom prst="roundRect">
            <a:avLst/>
          </a:prstGeom>
          <a:no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50000"/>
                  <a:lumOff val="50000"/>
                </a:schemeClr>
              </a:solidFill>
            </a:endParaRPr>
          </a:p>
        </p:txBody>
      </p:sp>
      <p:sp>
        <p:nvSpPr>
          <p:cNvPr id="11" name="TextBox 10">
            <a:extLst>
              <a:ext uri="{FF2B5EF4-FFF2-40B4-BE49-F238E27FC236}">
                <a16:creationId xmlns:a16="http://schemas.microsoft.com/office/drawing/2014/main" id="{8068D95B-CF00-2082-BF87-69018CB02D91}"/>
              </a:ext>
            </a:extLst>
          </p:cNvPr>
          <p:cNvSpPr txBox="1"/>
          <p:nvPr/>
        </p:nvSpPr>
        <p:spPr>
          <a:xfrm>
            <a:off x="3045803" y="2637639"/>
            <a:ext cx="2044943" cy="369332"/>
          </a:xfrm>
          <a:prstGeom prst="rect">
            <a:avLst/>
          </a:prstGeom>
          <a:noFill/>
        </p:spPr>
        <p:txBody>
          <a:bodyPr wrap="square">
            <a:spAutoFit/>
          </a:bodyPr>
          <a:lstStyle/>
          <a:p>
            <a:r>
              <a:rPr lang="en-US" sz="1800" dirty="0" err="1">
                <a:solidFill>
                  <a:schemeClr val="bg1">
                    <a:lumMod val="65000"/>
                  </a:schemeClr>
                </a:solidFill>
                <a:latin typeface="Ink Free" panose="020F0502020204030204" pitchFamily="34" charset="0"/>
                <a:ea typeface="Heiti TC Medium" pitchFamily="2" charset="-128"/>
              </a:rPr>
              <a:t>Test</a:t>
            </a:r>
            <a:r>
              <a:rPr lang="en-US" sz="1800" dirty="0" err="1">
                <a:latin typeface="Ink Free" panose="020F0502020204030204" pitchFamily="34" charset="0"/>
                <a:ea typeface="Heiti TC Medium" pitchFamily="2" charset="-128"/>
              </a:rPr>
              <a:t>.approved.</a:t>
            </a:r>
            <a:r>
              <a:rPr lang="en-US" sz="1800" dirty="0" err="1">
                <a:solidFill>
                  <a:schemeClr val="bg1">
                    <a:lumMod val="65000"/>
                  </a:schemeClr>
                </a:solidFill>
                <a:latin typeface="Ink Free" panose="020F0502020204030204" pitchFamily="34" charset="0"/>
                <a:ea typeface="Heiti TC Medium" pitchFamily="2" charset="-128"/>
              </a:rPr>
              <a:t>txt</a:t>
            </a:r>
            <a:endParaRPr lang="en-US" dirty="0">
              <a:solidFill>
                <a:schemeClr val="bg1">
                  <a:lumMod val="65000"/>
                </a:schemeClr>
              </a:solidFill>
            </a:endParaRPr>
          </a:p>
        </p:txBody>
      </p:sp>
      <p:sp>
        <p:nvSpPr>
          <p:cNvPr id="6" name="TextBox 5">
            <a:extLst>
              <a:ext uri="{FF2B5EF4-FFF2-40B4-BE49-F238E27FC236}">
                <a16:creationId xmlns:a16="http://schemas.microsoft.com/office/drawing/2014/main" id="{E41FE2FB-3F9D-7C62-EBA3-C3CC179DA478}"/>
              </a:ext>
            </a:extLst>
          </p:cNvPr>
          <p:cNvSpPr txBox="1"/>
          <p:nvPr/>
        </p:nvSpPr>
        <p:spPr>
          <a:xfrm>
            <a:off x="3048732" y="4944795"/>
            <a:ext cx="5932707" cy="923330"/>
          </a:xfrm>
          <a:prstGeom prst="rect">
            <a:avLst/>
          </a:prstGeom>
          <a:noFill/>
        </p:spPr>
        <p:txBody>
          <a:bodyPr wrap="square">
            <a:spAutoFit/>
          </a:bodyPr>
          <a:lstStyle/>
          <a:p>
            <a:r>
              <a:rPr lang="en-US" dirty="0">
                <a:solidFill>
                  <a:schemeClr val="tx1">
                    <a:lumMod val="75000"/>
                    <a:lumOff val="25000"/>
                  </a:schemeClr>
                </a:solidFill>
                <a:latin typeface="Ink Free" panose="020F0502020204030204" pitchFamily="34" charset="0"/>
                <a:ea typeface="Heiti TC Medium" pitchFamily="2" charset="-128"/>
              </a:rPr>
              <a:t>[Customer]: hi</a:t>
            </a:r>
          </a:p>
          <a:p>
            <a:r>
              <a:rPr lang="en-US" dirty="0">
                <a:solidFill>
                  <a:schemeClr val="tx1">
                    <a:lumMod val="75000"/>
                    <a:lumOff val="25000"/>
                  </a:schemeClr>
                </a:solidFill>
                <a:latin typeface="Ink Free" panose="020F0502020204030204" pitchFamily="34" charset="0"/>
                <a:ea typeface="Heiti TC Medium" pitchFamily="2" charset="-128"/>
              </a:rPr>
              <a:t>[         Bot]: Hi there! I'm your virtual assistant.</a:t>
            </a:r>
            <a:br>
              <a:rPr lang="en-US" dirty="0">
                <a:solidFill>
                  <a:schemeClr val="tx1">
                    <a:lumMod val="75000"/>
                    <a:lumOff val="25000"/>
                  </a:schemeClr>
                </a:solidFill>
                <a:latin typeface="Ink Free" panose="020F0502020204030204" pitchFamily="34" charset="0"/>
                <a:ea typeface="Heiti TC Medium" pitchFamily="2" charset="-128"/>
              </a:rPr>
            </a:br>
            <a:r>
              <a:rPr lang="en-US" dirty="0">
                <a:solidFill>
                  <a:schemeClr val="tx1">
                    <a:lumMod val="75000"/>
                    <a:lumOff val="25000"/>
                  </a:schemeClr>
                </a:solidFill>
                <a:latin typeface="Ink Free" panose="020F0502020204030204" pitchFamily="34" charset="0"/>
                <a:ea typeface="Heiti TC Medium" pitchFamily="2" charset="-128"/>
              </a:rPr>
              <a:t>[         Bot]: What would you like to do today?</a:t>
            </a:r>
          </a:p>
        </p:txBody>
      </p:sp>
      <p:sp>
        <p:nvSpPr>
          <p:cNvPr id="7" name="Rounded Rectangle 6">
            <a:extLst>
              <a:ext uri="{FF2B5EF4-FFF2-40B4-BE49-F238E27FC236}">
                <a16:creationId xmlns:a16="http://schemas.microsoft.com/office/drawing/2014/main" id="{EF28CD2F-3E35-60ED-C7F4-6AE29286C118}"/>
              </a:ext>
            </a:extLst>
          </p:cNvPr>
          <p:cNvSpPr/>
          <p:nvPr/>
        </p:nvSpPr>
        <p:spPr>
          <a:xfrm>
            <a:off x="3045803" y="4837137"/>
            <a:ext cx="5031397" cy="1030988"/>
          </a:xfrm>
          <a:prstGeom prst="roundRect">
            <a:avLst/>
          </a:prstGeom>
          <a:no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50000"/>
                  <a:lumOff val="50000"/>
                </a:schemeClr>
              </a:solidFill>
            </a:endParaRPr>
          </a:p>
        </p:txBody>
      </p:sp>
      <p:sp>
        <p:nvSpPr>
          <p:cNvPr id="8" name="TextBox 7">
            <a:extLst>
              <a:ext uri="{FF2B5EF4-FFF2-40B4-BE49-F238E27FC236}">
                <a16:creationId xmlns:a16="http://schemas.microsoft.com/office/drawing/2014/main" id="{092EAC11-C200-F745-30B1-3B445C912A5D}"/>
              </a:ext>
            </a:extLst>
          </p:cNvPr>
          <p:cNvSpPr txBox="1"/>
          <p:nvPr/>
        </p:nvSpPr>
        <p:spPr>
          <a:xfrm>
            <a:off x="3045803" y="4476599"/>
            <a:ext cx="2044943" cy="369332"/>
          </a:xfrm>
          <a:prstGeom prst="rect">
            <a:avLst/>
          </a:prstGeom>
          <a:noFill/>
        </p:spPr>
        <p:txBody>
          <a:bodyPr wrap="square">
            <a:spAutoFit/>
          </a:bodyPr>
          <a:lstStyle/>
          <a:p>
            <a:r>
              <a:rPr lang="en-US" sz="1800" dirty="0" err="1">
                <a:solidFill>
                  <a:schemeClr val="bg1">
                    <a:lumMod val="65000"/>
                  </a:schemeClr>
                </a:solidFill>
                <a:latin typeface="Ink Free" panose="020F0502020204030204" pitchFamily="34" charset="0"/>
                <a:ea typeface="Heiti TC Medium" pitchFamily="2" charset="-128"/>
              </a:rPr>
              <a:t>Test</a:t>
            </a:r>
            <a:r>
              <a:rPr lang="en-US" sz="1800" dirty="0" err="1">
                <a:latin typeface="Ink Free" panose="020F0502020204030204" pitchFamily="34" charset="0"/>
                <a:ea typeface="Heiti TC Medium" pitchFamily="2" charset="-128"/>
              </a:rPr>
              <a:t>.approved.</a:t>
            </a:r>
            <a:r>
              <a:rPr lang="en-US" sz="1800" dirty="0" err="1">
                <a:solidFill>
                  <a:schemeClr val="bg1">
                    <a:lumMod val="65000"/>
                  </a:schemeClr>
                </a:solidFill>
                <a:latin typeface="Ink Free" panose="020F0502020204030204" pitchFamily="34" charset="0"/>
                <a:ea typeface="Heiti TC Medium" pitchFamily="2" charset="-128"/>
              </a:rPr>
              <a:t>txt</a:t>
            </a:r>
            <a:endParaRPr lang="en-US" dirty="0">
              <a:solidFill>
                <a:schemeClr val="bg1">
                  <a:lumMod val="65000"/>
                </a:schemeClr>
              </a:solidFill>
            </a:endParaRPr>
          </a:p>
        </p:txBody>
      </p:sp>
    </p:spTree>
    <p:extLst>
      <p:ext uri="{BB962C8B-B14F-4D97-AF65-F5344CB8AC3E}">
        <p14:creationId xmlns:p14="http://schemas.microsoft.com/office/powerpoint/2010/main" val="191254092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65811A9-D2CA-626A-932D-A62944BB8804}"/>
              </a:ext>
            </a:extLst>
          </p:cNvPr>
          <p:cNvSpPr txBox="1"/>
          <p:nvPr/>
        </p:nvSpPr>
        <p:spPr>
          <a:xfrm>
            <a:off x="3260605" y="3105835"/>
            <a:ext cx="4534097" cy="1569660"/>
          </a:xfrm>
          <a:prstGeom prst="rect">
            <a:avLst/>
          </a:prstGeom>
          <a:noFill/>
        </p:spPr>
        <p:txBody>
          <a:bodyPr wrap="square">
            <a:spAutoFit/>
          </a:bodyPr>
          <a:lstStyle/>
          <a:p>
            <a:r>
              <a:rPr lang="en-US" sz="1600" dirty="0">
                <a:solidFill>
                  <a:srgbClr val="0033B3"/>
                </a:solidFill>
                <a:effectLst/>
                <a:latin typeface="Ink Free" panose="03080402000500000000" pitchFamily="66" charset="0"/>
              </a:rPr>
              <a:t>var </a:t>
            </a:r>
            <a:r>
              <a:rPr lang="en-US" sz="1600" dirty="0">
                <a:solidFill>
                  <a:srgbClr val="000000"/>
                </a:solidFill>
                <a:effectLst/>
                <a:latin typeface="Ink Free" panose="03080402000500000000" pitchFamily="66" charset="0"/>
              </a:rPr>
              <a:t>expected </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a:t>
            </a:r>
            <a:br>
              <a:rPr lang="en-US" sz="1600" dirty="0">
                <a:solidFill>
                  <a:srgbClr val="067D17"/>
                </a:solidFill>
                <a:effectLst/>
                <a:latin typeface="Ink Free" panose="03080402000500000000" pitchFamily="66" charset="0"/>
              </a:rPr>
            </a:br>
            <a:r>
              <a:rPr lang="en-US" sz="1600" dirty="0">
                <a:solidFill>
                  <a:srgbClr val="067D17"/>
                </a:solidFill>
                <a:effectLst/>
                <a:latin typeface="Ink Free" panose="03080402000500000000" pitchFamily="66" charset="0"/>
              </a:rPr>
              <a:t>    [Customer]: hi</a:t>
            </a:r>
            <a:br>
              <a:rPr lang="en-US" sz="1600" dirty="0">
                <a:solidFill>
                  <a:srgbClr val="067D17"/>
                </a:solidFill>
                <a:effectLst/>
                <a:latin typeface="Ink Free" panose="03080402000500000000" pitchFamily="66" charset="0"/>
              </a:rPr>
            </a:br>
            <a:r>
              <a:rPr lang="en-US" sz="1600" dirty="0">
                <a:solidFill>
                  <a:srgbClr val="067D17"/>
                </a:solidFill>
                <a:effectLst/>
                <a:latin typeface="Ink Free" panose="03080402000500000000" pitchFamily="66" charset="0"/>
              </a:rPr>
              <a:t>    [     Bot]: Hi there! I'm your virtual assistant.</a:t>
            </a:r>
            <a:br>
              <a:rPr lang="en-US" sz="1600" dirty="0">
                <a:solidFill>
                  <a:srgbClr val="067D17"/>
                </a:solidFill>
                <a:effectLst/>
                <a:latin typeface="Ink Free" panose="03080402000500000000" pitchFamily="66" charset="0"/>
              </a:rPr>
            </a:br>
            <a:r>
              <a:rPr lang="en-US" sz="1600" dirty="0">
                <a:solidFill>
                  <a:srgbClr val="067D17"/>
                </a:solidFill>
                <a:effectLst/>
                <a:latin typeface="Ink Free" panose="03080402000500000000" pitchFamily="66" charset="0"/>
              </a:rPr>
              <a:t>    [     Bot]: What would you like to do today?</a:t>
            </a:r>
            <a:br>
              <a:rPr lang="en-US" sz="1600" dirty="0">
                <a:solidFill>
                  <a:srgbClr val="067D17"/>
                </a:solidFill>
                <a:effectLst/>
                <a:latin typeface="Ink Free" panose="03080402000500000000" pitchFamily="66" charset="0"/>
              </a:rPr>
            </a:br>
            <a:r>
              <a:rPr lang="en-US" sz="1600" dirty="0">
                <a:solidFill>
                  <a:srgbClr val="067D17"/>
                </a:solidFill>
                <a:effectLst/>
                <a:latin typeface="Ink Free" panose="03080402000500000000" pitchFamily="66" charset="0"/>
              </a:rPr>
              <a:t>    """</a:t>
            </a:r>
            <a:r>
              <a:rPr lang="en-US" sz="1600" dirty="0">
                <a:solidFill>
                  <a:srgbClr val="080808"/>
                </a:solidFill>
                <a:effectLst/>
                <a:latin typeface="Ink Free" panose="03080402000500000000" pitchFamily="66" charset="0"/>
              </a:rPr>
              <a:t>;</a:t>
            </a:r>
            <a:br>
              <a:rPr lang="en-US" sz="1600" dirty="0">
                <a:solidFill>
                  <a:srgbClr val="080808"/>
                </a:solidFill>
                <a:effectLst/>
                <a:latin typeface="Ink Free" panose="03080402000500000000" pitchFamily="66" charset="0"/>
              </a:rPr>
            </a:br>
            <a:r>
              <a:rPr lang="en-US" sz="1600" dirty="0" err="1">
                <a:solidFill>
                  <a:srgbClr val="080808"/>
                </a:solidFill>
                <a:effectLst/>
                <a:latin typeface="Ink Free" panose="03080402000500000000" pitchFamily="66" charset="0"/>
              </a:rPr>
              <a:t>verifyConversations</a:t>
            </a:r>
            <a:r>
              <a:rPr lang="en-US" sz="1600" dirty="0">
                <a:solidFill>
                  <a:srgbClr val="080808"/>
                </a:solidFill>
                <a:effectLst/>
                <a:latin typeface="Ink Free" panose="03080402000500000000" pitchFamily="66" charset="0"/>
              </a:rPr>
              <a:t>(</a:t>
            </a:r>
            <a:r>
              <a:rPr lang="en-US" sz="1600" dirty="0">
                <a:solidFill>
                  <a:srgbClr val="000000"/>
                </a:solidFill>
                <a:effectLst/>
                <a:latin typeface="Ink Free" panose="03080402000500000000" pitchFamily="66" charset="0"/>
              </a:rPr>
              <a:t>expected</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"hi"</a:t>
            </a:r>
            <a:r>
              <a:rPr lang="en-US" sz="1600" dirty="0">
                <a:solidFill>
                  <a:srgbClr val="080808"/>
                </a:solidFill>
                <a:effectLst/>
                <a:latin typeface="Ink Free" panose="03080402000500000000" pitchFamily="66" charset="0"/>
              </a:rPr>
              <a:t>);</a:t>
            </a:r>
          </a:p>
        </p:txBody>
      </p:sp>
    </p:spTree>
    <p:extLst>
      <p:ext uri="{BB962C8B-B14F-4D97-AF65-F5344CB8AC3E}">
        <p14:creationId xmlns:p14="http://schemas.microsoft.com/office/powerpoint/2010/main" val="374514724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BB5BBBD6-78C1-4EC6-9F68-30425EED142B}"/>
              </a:ext>
            </a:extLst>
          </p:cNvPr>
          <p:cNvSpPr txBox="1"/>
          <p:nvPr/>
        </p:nvSpPr>
        <p:spPr>
          <a:xfrm>
            <a:off x="3049859" y="612845"/>
            <a:ext cx="6099716" cy="3785652"/>
          </a:xfrm>
          <a:prstGeom prst="rect">
            <a:avLst/>
          </a:prstGeom>
          <a:noFill/>
        </p:spPr>
        <p:txBody>
          <a:bodyPr wrap="square">
            <a:spAutoFit/>
          </a:bodyPr>
          <a:lstStyle/>
          <a:p>
            <a:r>
              <a:rPr lang="en-US" sz="1600" dirty="0">
                <a:solidFill>
                  <a:srgbClr val="0033B3"/>
                </a:solidFill>
                <a:effectLst/>
                <a:latin typeface="Ink Free" panose="03080402000500000000" pitchFamily="66" charset="0"/>
              </a:rPr>
              <a:t>var </a:t>
            </a:r>
            <a:r>
              <a:rPr lang="en-US" sz="1600" dirty="0">
                <a:solidFill>
                  <a:srgbClr val="000000"/>
                </a:solidFill>
                <a:effectLst/>
                <a:latin typeface="Ink Free" panose="03080402000500000000" pitchFamily="66" charset="0"/>
              </a:rPr>
              <a:t>conversations </a:t>
            </a:r>
            <a:r>
              <a:rPr lang="en-US" sz="1600" dirty="0">
                <a:solidFill>
                  <a:srgbClr val="080808"/>
                </a:solidFill>
                <a:effectLst/>
                <a:latin typeface="Ink Free" panose="03080402000500000000" pitchFamily="66" charset="0"/>
              </a:rPr>
              <a:t>= </a:t>
            </a:r>
            <a:r>
              <a:rPr lang="en-US" sz="1600" dirty="0" err="1">
                <a:solidFill>
                  <a:srgbClr val="000000"/>
                </a:solidFill>
                <a:effectLst/>
                <a:latin typeface="Ink Free" panose="03080402000500000000" pitchFamily="66" charset="0"/>
              </a:rPr>
              <a:t>List</a:t>
            </a:r>
            <a:r>
              <a:rPr lang="en-US" sz="1600" dirty="0" err="1">
                <a:solidFill>
                  <a:srgbClr val="080808"/>
                </a:solidFill>
                <a:effectLst/>
                <a:latin typeface="Ink Free" panose="03080402000500000000" pitchFamily="66" charset="0"/>
              </a:rPr>
              <a:t>.</a:t>
            </a:r>
            <a:r>
              <a:rPr lang="en-US" sz="1600" i="1" dirty="0" err="1">
                <a:solidFill>
                  <a:srgbClr val="080808"/>
                </a:solidFill>
                <a:effectLst/>
                <a:latin typeface="Ink Free" panose="03080402000500000000" pitchFamily="66" charset="0"/>
              </a:rPr>
              <a:t>of</a:t>
            </a:r>
            <a:r>
              <a:rPr lang="en-US" sz="1600" dirty="0">
                <a:solidFill>
                  <a:srgbClr val="080808"/>
                </a:solidFill>
                <a:effectLst/>
                <a:latin typeface="Ink Free" panose="03080402000500000000" pitchFamily="66" charset="0"/>
              </a:rPr>
              <a:t>(</a:t>
            </a:r>
            <a:br>
              <a:rPr lang="en-US" sz="1600" dirty="0">
                <a:solidFill>
                  <a:srgbClr val="080808"/>
                </a:solidFill>
                <a:effectLst/>
                <a:latin typeface="Ink Free" panose="03080402000500000000" pitchFamily="66" charset="0"/>
              </a:rPr>
            </a:br>
            <a:r>
              <a:rPr lang="en-US" sz="1600" dirty="0">
                <a:solidFill>
                  <a:srgbClr val="080808"/>
                </a:solidFill>
                <a:effectLst/>
                <a:latin typeface="Ink Free" panose="03080402000500000000" pitchFamily="66" charset="0"/>
              </a:rPr>
              <a:t>    conversation(</a:t>
            </a:r>
            <a:r>
              <a:rPr lang="en-US" sz="1600" dirty="0">
                <a:solidFill>
                  <a:srgbClr val="067D17"/>
                </a:solidFill>
                <a:effectLst/>
                <a:latin typeface="Ink Free" panose="03080402000500000000" pitchFamily="66" charset="0"/>
              </a:rPr>
              <a:t>"hi"</a:t>
            </a:r>
            <a:r>
              <a:rPr lang="en-US" sz="1600" dirty="0">
                <a:solidFill>
                  <a:srgbClr val="080808"/>
                </a:solidFill>
                <a:effectLst/>
                <a:latin typeface="Ink Free" panose="03080402000500000000" pitchFamily="66" charset="0"/>
              </a:rPr>
              <a:t>),</a:t>
            </a:r>
            <a:br>
              <a:rPr lang="en-US" sz="1600" dirty="0">
                <a:solidFill>
                  <a:srgbClr val="080808"/>
                </a:solidFill>
                <a:effectLst/>
                <a:latin typeface="Ink Free" panose="03080402000500000000" pitchFamily="66" charset="0"/>
              </a:rPr>
            </a:br>
            <a:r>
              <a:rPr lang="en-US" sz="1600" dirty="0">
                <a:solidFill>
                  <a:srgbClr val="080808"/>
                </a:solidFill>
                <a:effectLst/>
                <a:latin typeface="Ink Free" panose="03080402000500000000" pitchFamily="66" charset="0"/>
              </a:rPr>
              <a:t>    conversation(</a:t>
            </a:r>
            <a:r>
              <a:rPr lang="en-US" sz="1600" dirty="0">
                <a:solidFill>
                  <a:srgbClr val="067D17"/>
                </a:solidFill>
                <a:effectLst/>
                <a:latin typeface="Ink Free" panose="03080402000500000000" pitchFamily="66" charset="0"/>
              </a:rPr>
              <a:t>"hi"</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"hi"</a:t>
            </a:r>
            <a:r>
              <a:rPr lang="en-US" sz="1600" dirty="0">
                <a:solidFill>
                  <a:srgbClr val="080808"/>
                </a:solidFill>
                <a:effectLst/>
                <a:latin typeface="Ink Free" panose="03080402000500000000" pitchFamily="66" charset="0"/>
              </a:rPr>
              <a:t>),</a:t>
            </a:r>
            <a:br>
              <a:rPr lang="en-US" sz="1600" dirty="0">
                <a:solidFill>
                  <a:srgbClr val="080808"/>
                </a:solidFill>
                <a:effectLst/>
                <a:latin typeface="Ink Free" panose="03080402000500000000" pitchFamily="66" charset="0"/>
              </a:rPr>
            </a:br>
            <a:r>
              <a:rPr lang="en-US" sz="1600" dirty="0">
                <a:solidFill>
                  <a:srgbClr val="080808"/>
                </a:solidFill>
                <a:effectLst/>
                <a:latin typeface="Ink Free" panose="03080402000500000000" pitchFamily="66" charset="0"/>
              </a:rPr>
              <a:t>    conversation(</a:t>
            </a:r>
            <a:r>
              <a:rPr lang="en-US" sz="1600" dirty="0">
                <a:solidFill>
                  <a:srgbClr val="067D17"/>
                </a:solidFill>
                <a:effectLst/>
                <a:latin typeface="Ink Free" panose="03080402000500000000" pitchFamily="66" charset="0"/>
              </a:rPr>
              <a:t>"hi"</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"hi"</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"hi"</a:t>
            </a:r>
            <a:r>
              <a:rPr lang="en-US" sz="1600" dirty="0">
                <a:solidFill>
                  <a:srgbClr val="080808"/>
                </a:solidFill>
                <a:effectLst/>
                <a:latin typeface="Ink Free" panose="03080402000500000000" pitchFamily="66" charset="0"/>
              </a:rPr>
              <a:t>),</a:t>
            </a:r>
            <a:br>
              <a:rPr lang="en-US" sz="1600" dirty="0">
                <a:solidFill>
                  <a:srgbClr val="080808"/>
                </a:solidFill>
                <a:effectLst/>
                <a:latin typeface="Ink Free" panose="03080402000500000000" pitchFamily="66" charset="0"/>
              </a:rPr>
            </a:br>
            <a:r>
              <a:rPr lang="en-US" sz="1600" dirty="0">
                <a:solidFill>
                  <a:srgbClr val="080808"/>
                </a:solidFill>
                <a:effectLst/>
                <a:latin typeface="Ink Free" panose="03080402000500000000" pitchFamily="66" charset="0"/>
              </a:rPr>
              <a:t>    conversation(</a:t>
            </a:r>
            <a:r>
              <a:rPr lang="en-US" sz="1600" dirty="0">
                <a:solidFill>
                  <a:srgbClr val="067D17"/>
                </a:solidFill>
                <a:effectLst/>
                <a:latin typeface="Ink Free" panose="03080402000500000000" pitchFamily="66" charset="0"/>
              </a:rPr>
              <a:t>"hi"</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"pay bill"</a:t>
            </a:r>
            <a:r>
              <a:rPr lang="en-US" sz="1600" dirty="0">
                <a:solidFill>
                  <a:srgbClr val="080808"/>
                </a:solidFill>
                <a:effectLst/>
                <a:latin typeface="Ink Free" panose="03080402000500000000" pitchFamily="66" charset="0"/>
              </a:rPr>
              <a:t>),</a:t>
            </a:r>
            <a:br>
              <a:rPr lang="en-US" sz="1600" dirty="0">
                <a:solidFill>
                  <a:srgbClr val="080808"/>
                </a:solidFill>
                <a:effectLst/>
                <a:latin typeface="Ink Free" panose="03080402000500000000" pitchFamily="66" charset="0"/>
              </a:rPr>
            </a:br>
            <a:r>
              <a:rPr lang="en-US" sz="1600" dirty="0">
                <a:solidFill>
                  <a:srgbClr val="080808"/>
                </a:solidFill>
                <a:effectLst/>
                <a:latin typeface="Ink Free" panose="03080402000500000000" pitchFamily="66" charset="0"/>
              </a:rPr>
              <a:t>    conversation(</a:t>
            </a:r>
            <a:r>
              <a:rPr lang="en-US" sz="1600" dirty="0">
                <a:solidFill>
                  <a:srgbClr val="067D17"/>
                </a:solidFill>
                <a:effectLst/>
                <a:latin typeface="Ink Free" panose="03080402000500000000" pitchFamily="66" charset="0"/>
              </a:rPr>
              <a:t>"hi"</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"pay bill"</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"Yes, I'm a customer"</a:t>
            </a:r>
            <a:r>
              <a:rPr lang="en-US" sz="1600" dirty="0">
                <a:solidFill>
                  <a:srgbClr val="080808"/>
                </a:solidFill>
                <a:effectLst/>
                <a:latin typeface="Ink Free" panose="03080402000500000000" pitchFamily="66" charset="0"/>
              </a:rPr>
              <a:t>),</a:t>
            </a:r>
            <a:br>
              <a:rPr lang="en-US" sz="1600" dirty="0">
                <a:solidFill>
                  <a:srgbClr val="080808"/>
                </a:solidFill>
                <a:effectLst/>
                <a:latin typeface="Ink Free" panose="03080402000500000000" pitchFamily="66" charset="0"/>
              </a:rPr>
            </a:br>
            <a:r>
              <a:rPr lang="en-US" sz="1600" dirty="0">
                <a:solidFill>
                  <a:srgbClr val="080808"/>
                </a:solidFill>
                <a:effectLst/>
                <a:latin typeface="Ink Free" panose="03080402000500000000" pitchFamily="66" charset="0"/>
              </a:rPr>
              <a:t>    conversation(</a:t>
            </a:r>
            <a:r>
              <a:rPr lang="en-US" sz="1600" dirty="0">
                <a:solidFill>
                  <a:srgbClr val="067D17"/>
                </a:solidFill>
                <a:effectLst/>
                <a:latin typeface="Ink Free" panose="03080402000500000000" pitchFamily="66" charset="0"/>
              </a:rPr>
              <a:t>"hi"</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"pay bill"</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"no"</a:t>
            </a:r>
            <a:r>
              <a:rPr lang="en-US" sz="1600" dirty="0">
                <a:solidFill>
                  <a:srgbClr val="080808"/>
                </a:solidFill>
                <a:effectLst/>
                <a:latin typeface="Ink Free" panose="03080402000500000000" pitchFamily="66" charset="0"/>
              </a:rPr>
              <a:t>),</a:t>
            </a:r>
            <a:br>
              <a:rPr lang="en-US" sz="1600" dirty="0">
                <a:solidFill>
                  <a:srgbClr val="080808"/>
                </a:solidFill>
                <a:effectLst/>
                <a:latin typeface="Ink Free" panose="03080402000500000000" pitchFamily="66" charset="0"/>
              </a:rPr>
            </a:br>
            <a:r>
              <a:rPr lang="en-US" sz="1600" dirty="0">
                <a:solidFill>
                  <a:srgbClr val="080808"/>
                </a:solidFill>
                <a:effectLst/>
                <a:latin typeface="Ink Free" panose="03080402000500000000" pitchFamily="66" charset="0"/>
              </a:rPr>
              <a:t>    conversation(</a:t>
            </a:r>
            <a:r>
              <a:rPr lang="en-US" sz="1600" dirty="0">
                <a:solidFill>
                  <a:srgbClr val="067D17"/>
                </a:solidFill>
                <a:effectLst/>
                <a:latin typeface="Ink Free" panose="03080402000500000000" pitchFamily="66" charset="0"/>
              </a:rPr>
              <a:t>"hi"</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"talk to an operator"</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"Yes, I'm a customer"</a:t>
            </a:r>
            <a:r>
              <a:rPr lang="en-US" sz="1600" dirty="0">
                <a:solidFill>
                  <a:srgbClr val="080808"/>
                </a:solidFill>
                <a:effectLst/>
                <a:latin typeface="Ink Free" panose="03080402000500000000" pitchFamily="66" charset="0"/>
              </a:rPr>
              <a:t>),</a:t>
            </a:r>
            <a:br>
              <a:rPr lang="en-US" sz="1600" dirty="0">
                <a:solidFill>
                  <a:srgbClr val="080808"/>
                </a:solidFill>
                <a:effectLst/>
                <a:latin typeface="Ink Free" panose="03080402000500000000" pitchFamily="66" charset="0"/>
              </a:rPr>
            </a:br>
            <a:r>
              <a:rPr lang="en-US" sz="1600" dirty="0">
                <a:solidFill>
                  <a:srgbClr val="080808"/>
                </a:solidFill>
                <a:effectLst/>
                <a:latin typeface="Ink Free" panose="03080402000500000000" pitchFamily="66" charset="0"/>
              </a:rPr>
              <a:t>    conversation(</a:t>
            </a:r>
            <a:r>
              <a:rPr lang="en-US" sz="1600" dirty="0">
                <a:solidFill>
                  <a:srgbClr val="067D17"/>
                </a:solidFill>
                <a:effectLst/>
                <a:latin typeface="Ink Free" panose="03080402000500000000" pitchFamily="66" charset="0"/>
              </a:rPr>
              <a:t>"oh hi there, how are you doing"</a:t>
            </a:r>
            <a:r>
              <a:rPr lang="en-US" sz="1600" dirty="0">
                <a:solidFill>
                  <a:srgbClr val="080808"/>
                </a:solidFill>
                <a:effectLst/>
                <a:latin typeface="Ink Free" panose="03080402000500000000" pitchFamily="66" charset="0"/>
              </a:rPr>
              <a:t>),</a:t>
            </a:r>
            <a:br>
              <a:rPr lang="en-US" sz="1600" dirty="0">
                <a:solidFill>
                  <a:srgbClr val="080808"/>
                </a:solidFill>
                <a:effectLst/>
                <a:latin typeface="Ink Free" panose="03080402000500000000" pitchFamily="66" charset="0"/>
              </a:rPr>
            </a:br>
            <a:r>
              <a:rPr lang="en-US" sz="1600" dirty="0">
                <a:solidFill>
                  <a:srgbClr val="080808"/>
                </a:solidFill>
                <a:effectLst/>
                <a:latin typeface="Ink Free" panose="03080402000500000000" pitchFamily="66" charset="0"/>
              </a:rPr>
              <a:t>    conversation(</a:t>
            </a:r>
            <a:r>
              <a:rPr lang="en-US" sz="1600" dirty="0">
                <a:solidFill>
                  <a:srgbClr val="067D17"/>
                </a:solidFill>
                <a:effectLst/>
                <a:latin typeface="Ink Free" panose="03080402000500000000" pitchFamily="66" charset="0"/>
              </a:rPr>
              <a:t>"pay bill"</a:t>
            </a:r>
            <a:r>
              <a:rPr lang="en-US" sz="1600" dirty="0">
                <a:solidFill>
                  <a:srgbClr val="080808"/>
                </a:solidFill>
                <a:effectLst/>
                <a:latin typeface="Ink Free" panose="03080402000500000000" pitchFamily="66" charset="0"/>
              </a:rPr>
              <a:t>),</a:t>
            </a:r>
            <a:br>
              <a:rPr lang="en-US" sz="1600" dirty="0">
                <a:solidFill>
                  <a:srgbClr val="080808"/>
                </a:solidFill>
                <a:effectLst/>
                <a:latin typeface="Ink Free" panose="03080402000500000000" pitchFamily="66" charset="0"/>
              </a:rPr>
            </a:br>
            <a:r>
              <a:rPr lang="en-US" sz="1600" dirty="0">
                <a:solidFill>
                  <a:srgbClr val="080808"/>
                </a:solidFill>
                <a:effectLst/>
                <a:latin typeface="Ink Free" panose="03080402000500000000" pitchFamily="66" charset="0"/>
              </a:rPr>
              <a:t>    conversation(</a:t>
            </a:r>
            <a:r>
              <a:rPr lang="en-US" sz="1600" dirty="0">
                <a:solidFill>
                  <a:srgbClr val="067D17"/>
                </a:solidFill>
                <a:effectLst/>
                <a:latin typeface="Ink Free" panose="03080402000500000000" pitchFamily="66" charset="0"/>
              </a:rPr>
              <a:t>"pay bill"</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"I like swimming"</a:t>
            </a:r>
            <a:r>
              <a:rPr lang="en-US" sz="1600" dirty="0">
                <a:solidFill>
                  <a:srgbClr val="080808"/>
                </a:solidFill>
                <a:effectLst/>
                <a:latin typeface="Ink Free" panose="03080402000500000000" pitchFamily="66" charset="0"/>
              </a:rPr>
              <a:t>),</a:t>
            </a:r>
            <a:br>
              <a:rPr lang="en-US" sz="1600" dirty="0">
                <a:solidFill>
                  <a:srgbClr val="080808"/>
                </a:solidFill>
                <a:effectLst/>
                <a:latin typeface="Ink Free" panose="03080402000500000000" pitchFamily="66" charset="0"/>
              </a:rPr>
            </a:br>
            <a:r>
              <a:rPr lang="en-US" sz="1600" dirty="0">
                <a:solidFill>
                  <a:srgbClr val="080808"/>
                </a:solidFill>
                <a:effectLst/>
                <a:latin typeface="Ink Free" panose="03080402000500000000" pitchFamily="66" charset="0"/>
              </a:rPr>
              <a:t>    conversation(</a:t>
            </a:r>
            <a:r>
              <a:rPr lang="en-US" sz="1600" dirty="0">
                <a:solidFill>
                  <a:srgbClr val="067D17"/>
                </a:solidFill>
                <a:effectLst/>
                <a:latin typeface="Ink Free" panose="03080402000500000000" pitchFamily="66" charset="0"/>
              </a:rPr>
              <a:t>"pay bill"</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"I like coffee"</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"I like tea"</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"no"</a:t>
            </a:r>
            <a:r>
              <a:rPr lang="en-US" sz="1600" dirty="0">
                <a:solidFill>
                  <a:srgbClr val="080808"/>
                </a:solidFill>
                <a:effectLst/>
                <a:latin typeface="Ink Free" panose="03080402000500000000" pitchFamily="66" charset="0"/>
              </a:rPr>
              <a:t>),</a:t>
            </a:r>
            <a:br>
              <a:rPr lang="en-US" sz="1600" dirty="0">
                <a:solidFill>
                  <a:srgbClr val="080808"/>
                </a:solidFill>
                <a:effectLst/>
                <a:latin typeface="Ink Free" panose="03080402000500000000" pitchFamily="66" charset="0"/>
              </a:rPr>
            </a:br>
            <a:r>
              <a:rPr lang="en-US" sz="1600" dirty="0">
                <a:solidFill>
                  <a:srgbClr val="080808"/>
                </a:solidFill>
                <a:effectLst/>
                <a:latin typeface="Ink Free" panose="03080402000500000000" pitchFamily="66" charset="0"/>
              </a:rPr>
              <a:t>    conversation(</a:t>
            </a:r>
            <a:r>
              <a:rPr lang="en-US" sz="1600" dirty="0">
                <a:solidFill>
                  <a:srgbClr val="067D17"/>
                </a:solidFill>
                <a:effectLst/>
                <a:latin typeface="Ink Free" panose="03080402000500000000" pitchFamily="66" charset="0"/>
              </a:rPr>
              <a:t>"walk my dog"</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"Yes, I'm a customer"</a:t>
            </a:r>
            <a:r>
              <a:rPr lang="en-US" sz="1600" dirty="0">
                <a:solidFill>
                  <a:srgbClr val="080808"/>
                </a:solidFill>
                <a:effectLst/>
                <a:latin typeface="Ink Free" panose="03080402000500000000" pitchFamily="66" charset="0"/>
              </a:rPr>
              <a:t>),</a:t>
            </a:r>
            <a:br>
              <a:rPr lang="en-US" sz="1600" dirty="0">
                <a:solidFill>
                  <a:srgbClr val="080808"/>
                </a:solidFill>
                <a:effectLst/>
                <a:latin typeface="Ink Free" panose="03080402000500000000" pitchFamily="66" charset="0"/>
              </a:rPr>
            </a:br>
            <a:r>
              <a:rPr lang="en-US" sz="1600" dirty="0">
                <a:solidFill>
                  <a:srgbClr val="080808"/>
                </a:solidFill>
                <a:effectLst/>
                <a:latin typeface="Ink Free" panose="03080402000500000000" pitchFamily="66" charset="0"/>
              </a:rPr>
              <a:t>    conversation(</a:t>
            </a:r>
            <a:r>
              <a:rPr lang="en-US" sz="1600" dirty="0">
                <a:solidFill>
                  <a:srgbClr val="067D17"/>
                </a:solidFill>
                <a:effectLst/>
                <a:latin typeface="Ink Free" panose="03080402000500000000" pitchFamily="66" charset="0"/>
              </a:rPr>
              <a:t>"talk to an operator"</a:t>
            </a:r>
            <a:r>
              <a:rPr lang="en-US" sz="1600" dirty="0">
                <a:solidFill>
                  <a:srgbClr val="080808"/>
                </a:solidFill>
                <a:effectLst/>
                <a:latin typeface="Ink Free" panose="03080402000500000000" pitchFamily="66" charset="0"/>
              </a:rPr>
              <a:t>)</a:t>
            </a:r>
            <a:br>
              <a:rPr lang="en-US" sz="1600" dirty="0">
                <a:solidFill>
                  <a:srgbClr val="080808"/>
                </a:solidFill>
                <a:effectLst/>
                <a:latin typeface="Ink Free" panose="03080402000500000000" pitchFamily="66" charset="0"/>
              </a:rPr>
            </a:br>
            <a:r>
              <a:rPr lang="en-US" sz="1600" dirty="0">
                <a:solidFill>
                  <a:srgbClr val="080808"/>
                </a:solidFill>
                <a:effectLst/>
                <a:latin typeface="Ink Free" panose="03080402000500000000" pitchFamily="66" charset="0"/>
              </a:rPr>
              <a:t>);</a:t>
            </a:r>
          </a:p>
        </p:txBody>
      </p:sp>
      <p:sp>
        <p:nvSpPr>
          <p:cNvPr id="10" name="Rectangle 9">
            <a:extLst>
              <a:ext uri="{FF2B5EF4-FFF2-40B4-BE49-F238E27FC236}">
                <a16:creationId xmlns:a16="http://schemas.microsoft.com/office/drawing/2014/main" id="{DC456C9F-3CA4-2C06-ABBD-D2D72A8EBC36}"/>
              </a:ext>
            </a:extLst>
          </p:cNvPr>
          <p:cNvSpPr/>
          <p:nvPr/>
        </p:nvSpPr>
        <p:spPr>
          <a:xfrm>
            <a:off x="3049859" y="512956"/>
            <a:ext cx="5837663" cy="388554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B43BAEE6-ABD2-C76F-FCD6-91A0F413815E}"/>
              </a:ext>
            </a:extLst>
          </p:cNvPr>
          <p:cNvSpPr txBox="1"/>
          <p:nvPr/>
        </p:nvSpPr>
        <p:spPr>
          <a:xfrm>
            <a:off x="5045927" y="5258021"/>
            <a:ext cx="3841595" cy="646331"/>
          </a:xfrm>
          <a:prstGeom prst="rect">
            <a:avLst/>
          </a:prstGeom>
          <a:noFill/>
        </p:spPr>
        <p:txBody>
          <a:bodyPr wrap="square">
            <a:spAutoFit/>
          </a:bodyPr>
          <a:lstStyle/>
          <a:p>
            <a:r>
              <a:rPr lang="en-US" dirty="0">
                <a:solidFill>
                  <a:srgbClr val="080808"/>
                </a:solidFill>
                <a:effectLst/>
                <a:latin typeface="Ink Free" panose="03080402000500000000" pitchFamily="66" charset="0"/>
              </a:rPr>
              <a:t>conversation(</a:t>
            </a:r>
            <a:r>
              <a:rPr lang="en-US" dirty="0">
                <a:solidFill>
                  <a:srgbClr val="067D17"/>
                </a:solidFill>
                <a:effectLst/>
                <a:latin typeface="Ink Free" panose="03080402000500000000" pitchFamily="66" charset="0"/>
              </a:rPr>
              <a:t>"pay bill"</a:t>
            </a:r>
            <a:r>
              <a:rPr lang="en-US" dirty="0">
                <a:solidFill>
                  <a:srgbClr val="080808"/>
                </a:solidFill>
                <a:effectLst/>
                <a:latin typeface="Ink Free" panose="03080402000500000000" pitchFamily="66" charset="0"/>
              </a:rPr>
              <a:t>, </a:t>
            </a:r>
            <a:r>
              <a:rPr lang="en-US" dirty="0">
                <a:solidFill>
                  <a:srgbClr val="067D17"/>
                </a:solidFill>
                <a:effectLst/>
                <a:latin typeface="Ink Free" panose="03080402000500000000" pitchFamily="66" charset="0"/>
              </a:rPr>
              <a:t>"No, I'm not"</a:t>
            </a:r>
            <a:r>
              <a:rPr lang="en-US" dirty="0">
                <a:solidFill>
                  <a:srgbClr val="080808"/>
                </a:solidFill>
                <a:effectLst/>
                <a:latin typeface="Ink Free" panose="03080402000500000000" pitchFamily="66" charset="0"/>
              </a:rPr>
              <a:t>)</a:t>
            </a:r>
            <a:br>
              <a:rPr lang="en-US" dirty="0">
                <a:solidFill>
                  <a:srgbClr val="080808"/>
                </a:solidFill>
                <a:effectLst/>
                <a:latin typeface="Ink Free" panose="03080402000500000000" pitchFamily="66" charset="0"/>
              </a:rPr>
            </a:br>
            <a:r>
              <a:rPr lang="en-US" dirty="0">
                <a:solidFill>
                  <a:srgbClr val="080808"/>
                </a:solidFill>
                <a:effectLst/>
                <a:latin typeface="Ink Free" panose="03080402000500000000" pitchFamily="66" charset="0"/>
              </a:rPr>
              <a:t>    .</a:t>
            </a:r>
            <a:r>
              <a:rPr lang="en-US" dirty="0" err="1">
                <a:solidFill>
                  <a:srgbClr val="080808"/>
                </a:solidFill>
                <a:effectLst/>
                <a:latin typeface="Ink Free" panose="03080402000500000000" pitchFamily="66" charset="0"/>
              </a:rPr>
              <a:t>thenConversation</a:t>
            </a:r>
            <a:r>
              <a:rPr lang="en-US" dirty="0">
                <a:solidFill>
                  <a:srgbClr val="080808"/>
                </a:solidFill>
                <a:effectLst/>
                <a:latin typeface="Ink Free" panose="03080402000500000000" pitchFamily="66" charset="0"/>
              </a:rPr>
              <a:t>(</a:t>
            </a:r>
            <a:r>
              <a:rPr lang="en-US" dirty="0">
                <a:solidFill>
                  <a:srgbClr val="067D17"/>
                </a:solidFill>
                <a:effectLst/>
                <a:latin typeface="Ink Free" panose="03080402000500000000" pitchFamily="66" charset="0"/>
              </a:rPr>
              <a:t>"pay bill"</a:t>
            </a:r>
            <a:r>
              <a:rPr lang="en-US" dirty="0">
                <a:solidFill>
                  <a:srgbClr val="080808"/>
                </a:solidFill>
                <a:effectLst/>
                <a:latin typeface="Ink Free" panose="03080402000500000000" pitchFamily="66" charset="0"/>
              </a:rPr>
              <a:t>)</a:t>
            </a:r>
          </a:p>
        </p:txBody>
      </p:sp>
    </p:spTree>
    <p:extLst>
      <p:ext uri="{BB962C8B-B14F-4D97-AF65-F5344CB8AC3E}">
        <p14:creationId xmlns:p14="http://schemas.microsoft.com/office/powerpoint/2010/main" val="5652501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4645152" y="2663797"/>
            <a:ext cx="3191256" cy="1046440"/>
          </a:xfrm>
          <a:prstGeom prst="rect">
            <a:avLst/>
          </a:prstGeom>
          <a:noFill/>
        </p:spPr>
        <p:txBody>
          <a:bodyPr wrap="square" rtlCol="0">
            <a:spAutoFit/>
          </a:bodyPr>
          <a:lstStyle/>
          <a:p>
            <a:r>
              <a:rPr lang="en-US"/>
              <a:t>New Concept #1: </a:t>
            </a:r>
          </a:p>
          <a:p>
            <a:r>
              <a:rPr lang="en-US" sz="4400"/>
              <a:t>Testing Circle</a:t>
            </a:r>
          </a:p>
        </p:txBody>
      </p:sp>
    </p:spTree>
    <p:extLst>
      <p:ext uri="{BB962C8B-B14F-4D97-AF65-F5344CB8AC3E}">
        <p14:creationId xmlns:p14="http://schemas.microsoft.com/office/powerpoint/2010/main" val="64735741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7af72c41-31f4-4d40-a6d0-808117dc4d77}" enabled="1" method="Standard" siteId="{be0f980b-dd99-4b19-bd7b-bc71a09b026c}" contentBits="0" removed="0"/>
</clbl:labelList>
</file>

<file path=docProps/app.xml><?xml version="1.0" encoding="utf-8"?>
<Properties xmlns="http://schemas.openxmlformats.org/officeDocument/2006/extended-properties" xmlns:vt="http://schemas.openxmlformats.org/officeDocument/2006/docPropsVTypes">
  <TotalTime>64585</TotalTime>
  <Words>2744</Words>
  <Application>Microsoft Macintosh PowerPoint</Application>
  <PresentationFormat>Widescreen</PresentationFormat>
  <Paragraphs>468</Paragraphs>
  <Slides>84</Slides>
  <Notes>26</Notes>
  <HiddenSlides>5</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84</vt:i4>
      </vt:variant>
    </vt:vector>
  </HeadingPairs>
  <TitlesOfParts>
    <vt:vector size="92" baseType="lpstr">
      <vt:lpstr>Arial</vt:lpstr>
      <vt:lpstr>Calibri</vt:lpstr>
      <vt:lpstr>Calibri Light</vt:lpstr>
      <vt:lpstr>Fira Code</vt:lpstr>
      <vt:lpstr>Fira Code Light</vt:lpstr>
      <vt:lpstr>Ink Free</vt:lpstr>
      <vt:lpstr>Rockwell</vt:lpstr>
      <vt:lpstr>Office Theme</vt:lpstr>
      <vt:lpstr>Better Testing with Approvals</vt:lpstr>
      <vt:lpstr>Resources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Resources</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Rest Calls</dc:title>
  <dc:creator>Kesseler, Lada</dc:creator>
  <cp:lastModifiedBy>Lada Kesseler</cp:lastModifiedBy>
  <cp:revision>158</cp:revision>
  <dcterms:created xsi:type="dcterms:W3CDTF">2023-11-14T16:04:34Z</dcterms:created>
  <dcterms:modified xsi:type="dcterms:W3CDTF">2025-05-21T19:35:35Z</dcterms:modified>
</cp:coreProperties>
</file>